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10/09/43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10/09/43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10/09/43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10/09/43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fontScale="85000" lnSpcReduction="10000"/>
          </a:bodyPr>
          <a:lstStyle/>
          <a:p>
            <a:pPr marL="0" indent="0" algn="just">
              <a:lnSpc>
                <a:spcPct val="115000"/>
              </a:lnSpc>
              <a:spcBef>
                <a:spcPts val="0"/>
              </a:spcBef>
              <a:spcAft>
                <a:spcPts val="1000"/>
              </a:spcAft>
              <a:buNone/>
            </a:pPr>
            <a:r>
              <a:rPr lang="ar-IQ" dirty="0"/>
              <a:t> </a:t>
            </a:r>
            <a:r>
              <a:rPr lang="ar-IQ" b="1" dirty="0">
                <a:ea typeface="Calibri"/>
                <a:cs typeface="Simplified Arabic"/>
              </a:rPr>
              <a:t>فرضيات تفسير علاقة نمو الجذر بالساق: </a:t>
            </a:r>
            <a:endParaRPr lang="en-US" sz="2400" dirty="0">
              <a:ea typeface="Calibri"/>
              <a:cs typeface="Arial"/>
            </a:endParaRPr>
          </a:p>
          <a:p>
            <a:pPr marL="514350" indent="-514350" algn="just">
              <a:lnSpc>
                <a:spcPct val="115000"/>
              </a:lnSpc>
              <a:spcBef>
                <a:spcPts val="0"/>
              </a:spcBef>
              <a:spcAft>
                <a:spcPts val="1000"/>
              </a:spcAft>
              <a:buFont typeface="+mj-lt"/>
              <a:buAutoNum type="arabicPeriod"/>
            </a:pPr>
            <a:r>
              <a:rPr lang="ar-IQ" dirty="0">
                <a:ea typeface="Calibri"/>
                <a:cs typeface="Simplified Arabic"/>
              </a:rPr>
              <a:t>نظرية المنافسة        </a:t>
            </a:r>
            <a:r>
              <a:rPr lang="en-US" dirty="0" err="1" smtClean="0">
                <a:latin typeface="Simplified Arabic"/>
                <a:ea typeface="Calibri"/>
                <a:cs typeface="Arial"/>
              </a:rPr>
              <a:t>Compitition</a:t>
            </a:r>
            <a:r>
              <a:rPr lang="en-US" dirty="0" smtClean="0">
                <a:latin typeface="Simplified Arabic"/>
                <a:ea typeface="Calibri"/>
                <a:cs typeface="Arial"/>
              </a:rPr>
              <a:t> </a:t>
            </a:r>
            <a:r>
              <a:rPr lang="en-US" dirty="0">
                <a:latin typeface="Simplified Arabic"/>
                <a:ea typeface="Calibri"/>
                <a:cs typeface="Arial"/>
              </a:rPr>
              <a:t>hypothesis </a:t>
            </a:r>
            <a:endParaRPr lang="en-US" sz="2400" dirty="0">
              <a:ea typeface="Calibri"/>
              <a:cs typeface="Arial"/>
            </a:endParaRPr>
          </a:p>
          <a:p>
            <a:pPr marL="114300" indent="0" algn="just">
              <a:lnSpc>
                <a:spcPct val="115000"/>
              </a:lnSpc>
              <a:spcBef>
                <a:spcPts val="0"/>
              </a:spcBef>
              <a:spcAft>
                <a:spcPts val="1000"/>
              </a:spcAft>
              <a:buNone/>
            </a:pPr>
            <a:r>
              <a:rPr lang="ar-IQ" dirty="0">
                <a:ea typeface="Calibri"/>
                <a:cs typeface="Simplified Arabic"/>
              </a:rPr>
              <a:t>ان نمو الجذر يتحدد بما يصله من مواد عضوية مصنعة من الساق، وبالمقابل فأن نمو الساق يتحدد بما يصله من ماء ومغذيات من الجذر. </a:t>
            </a:r>
            <a:endParaRPr lang="en-US" sz="2400" dirty="0">
              <a:ea typeface="Calibri"/>
              <a:cs typeface="Arial"/>
            </a:endParaRPr>
          </a:p>
          <a:p>
            <a:pPr marL="514350" indent="-514350" algn="just">
              <a:lnSpc>
                <a:spcPct val="115000"/>
              </a:lnSpc>
              <a:spcBef>
                <a:spcPts val="0"/>
              </a:spcBef>
              <a:spcAft>
                <a:spcPts val="1000"/>
              </a:spcAft>
              <a:buFont typeface="+mj-lt"/>
              <a:buAutoNum type="arabicPeriod" startAt="2"/>
            </a:pPr>
            <a:r>
              <a:rPr lang="ar-IQ" dirty="0">
                <a:ea typeface="Calibri"/>
                <a:cs typeface="Simplified Arabic"/>
              </a:rPr>
              <a:t>فرضية </a:t>
            </a:r>
            <a:r>
              <a:rPr lang="ar-IQ" dirty="0" smtClean="0">
                <a:ea typeface="Calibri"/>
                <a:cs typeface="Simplified Arabic"/>
              </a:rPr>
              <a:t>الك</a:t>
            </a:r>
            <a:r>
              <a:rPr lang="ar-SA" dirty="0">
                <a:ea typeface="Calibri"/>
                <a:cs typeface="Simplified Arabic"/>
              </a:rPr>
              <a:t>ا</a:t>
            </a:r>
            <a:r>
              <a:rPr lang="ar-IQ" dirty="0" smtClean="0">
                <a:ea typeface="Calibri"/>
                <a:cs typeface="Simplified Arabic"/>
              </a:rPr>
              <a:t>رب</a:t>
            </a:r>
            <a:r>
              <a:rPr lang="ar-SA" dirty="0" err="1" smtClean="0">
                <a:ea typeface="Calibri"/>
                <a:cs typeface="Simplified Arabic"/>
              </a:rPr>
              <a:t>وهيدر</a:t>
            </a:r>
            <a:r>
              <a:rPr lang="ar-IQ" dirty="0" smtClean="0">
                <a:ea typeface="Calibri"/>
                <a:cs typeface="Simplified Arabic"/>
              </a:rPr>
              <a:t>ات </a:t>
            </a:r>
            <a:r>
              <a:rPr lang="ar-IQ" dirty="0">
                <a:ea typeface="Calibri"/>
                <a:cs typeface="Simplified Arabic"/>
              </a:rPr>
              <a:t>الزائدة         </a:t>
            </a:r>
            <a:r>
              <a:rPr lang="en-US" dirty="0">
                <a:latin typeface="Simplified Arabic"/>
                <a:ea typeface="Calibri"/>
                <a:cs typeface="Arial"/>
              </a:rPr>
              <a:t>Excess carbohydrate </a:t>
            </a:r>
            <a:endParaRPr lang="en-US" sz="2400" dirty="0">
              <a:ea typeface="Calibri"/>
              <a:cs typeface="Arial"/>
            </a:endParaRPr>
          </a:p>
          <a:p>
            <a:pPr marL="114300" indent="0" algn="just">
              <a:lnSpc>
                <a:spcPct val="115000"/>
              </a:lnSpc>
              <a:spcBef>
                <a:spcPts val="0"/>
              </a:spcBef>
              <a:spcAft>
                <a:spcPts val="1000"/>
              </a:spcAft>
              <a:buNone/>
            </a:pPr>
            <a:r>
              <a:rPr lang="ar-IQ" dirty="0">
                <a:ea typeface="Calibri"/>
                <a:cs typeface="Simplified Arabic"/>
              </a:rPr>
              <a:t>الجزء الخضري (الساق) يكون المواد المصنعة (الكربوهيدرات) ويستعملها لنموه والزائد منه ينزل الى الجذر. </a:t>
            </a:r>
            <a:endParaRPr lang="en-US" sz="2400" dirty="0">
              <a:ea typeface="Calibri"/>
              <a:cs typeface="Arial"/>
            </a:endParaRPr>
          </a:p>
          <a:p>
            <a:pPr marL="514350" indent="-514350" algn="just">
              <a:lnSpc>
                <a:spcPct val="115000"/>
              </a:lnSpc>
              <a:spcBef>
                <a:spcPts val="0"/>
              </a:spcBef>
              <a:spcAft>
                <a:spcPts val="1000"/>
              </a:spcAft>
              <a:buFont typeface="+mj-lt"/>
              <a:buAutoNum type="arabicPeriod" startAt="3"/>
            </a:pPr>
            <a:r>
              <a:rPr lang="ar-IQ" dirty="0">
                <a:ea typeface="Calibri"/>
                <a:cs typeface="Simplified Arabic"/>
              </a:rPr>
              <a:t>حجم الجزء المستهلك         </a:t>
            </a:r>
            <a:r>
              <a:rPr lang="en-US" dirty="0">
                <a:latin typeface="Simplified Arabic"/>
                <a:ea typeface="Calibri"/>
                <a:cs typeface="Arial"/>
              </a:rPr>
              <a:t>Size of sink hypothesis </a:t>
            </a:r>
            <a:endParaRPr lang="en-US" sz="2400" dirty="0">
              <a:ea typeface="Calibri"/>
              <a:cs typeface="Arial"/>
            </a:endParaRPr>
          </a:p>
          <a:p>
            <a:pPr marL="114300" indent="0" algn="just">
              <a:lnSpc>
                <a:spcPct val="115000"/>
              </a:lnSpc>
              <a:spcBef>
                <a:spcPts val="0"/>
              </a:spcBef>
              <a:spcAft>
                <a:spcPts val="1000"/>
              </a:spcAft>
              <a:buNone/>
            </a:pPr>
            <a:r>
              <a:rPr lang="ar-IQ" dirty="0">
                <a:ea typeface="Calibri"/>
                <a:cs typeface="Simplified Arabic"/>
              </a:rPr>
              <a:t>كلما كان حجم المجموع الخضري كبير فأنه يستهلك كربوهيدرات اكثر فتكون الكربوهيدرات النازلة الى الجذر كميتها قليلة، وبالعكس اذا كان المجموع الخضري حجمة صغير فأنه يستهلك كربوهيدرات أقل فتنزل كميات كبيرة من الكربوهيدرات الى الجذر. </a:t>
            </a:r>
            <a:endParaRPr lang="en-US" sz="2400" dirty="0">
              <a:ea typeface="Calibri"/>
              <a:cs typeface="Arial"/>
            </a:endParaRPr>
          </a:p>
          <a:p>
            <a:pPr marL="114300" marR="0" indent="0" algn="just">
              <a:lnSpc>
                <a:spcPct val="115000"/>
              </a:lnSpc>
              <a:spcBef>
                <a:spcPts val="0"/>
              </a:spcBef>
              <a:spcAft>
                <a:spcPts val="1000"/>
              </a:spcAft>
              <a:buNone/>
            </a:pPr>
            <a:r>
              <a:rPr lang="en-US" sz="2400" dirty="0" smtClean="0">
                <a:latin typeface="Simplified Arabic"/>
                <a:ea typeface="Calibri"/>
                <a:cs typeface="Arial"/>
              </a:rPr>
              <a:t>   </a:t>
            </a:r>
            <a:r>
              <a:rPr lang="ar-SA" sz="2400" dirty="0" smtClean="0">
                <a:latin typeface="Simplified Arabic"/>
                <a:ea typeface="Calibri"/>
                <a:cs typeface="Arial"/>
              </a:rPr>
              <a:t>(انسجة جديدة)</a:t>
            </a:r>
            <a:r>
              <a:rPr lang="en-US" sz="2400" dirty="0" smtClean="0">
                <a:latin typeface="Simplified Arabic"/>
                <a:ea typeface="Calibri"/>
                <a:cs typeface="Arial"/>
              </a:rPr>
              <a:t>) </a:t>
            </a:r>
            <a:r>
              <a:rPr lang="en-US" dirty="0" smtClean="0">
                <a:latin typeface="Simplified Arabic"/>
                <a:ea typeface="Calibri"/>
                <a:cs typeface="Arial"/>
              </a:rPr>
              <a:t>CHO  </a:t>
            </a:r>
            <a:r>
              <a:rPr lang="en-US" dirty="0">
                <a:latin typeface="Simplified Arabic"/>
                <a:ea typeface="Calibri"/>
                <a:cs typeface="Arial"/>
              </a:rPr>
              <a:t>+  ?  =  new tissues </a:t>
            </a:r>
            <a:r>
              <a:rPr lang="ar-SA" sz="2400" dirty="0" smtClean="0">
                <a:latin typeface="Simplified Arabic"/>
                <a:ea typeface="Calibri"/>
                <a:cs typeface="Arial"/>
              </a:rPr>
              <a:t>كربوهيدرات)</a:t>
            </a:r>
            <a:endParaRPr lang="en-US" sz="2400" dirty="0">
              <a:ea typeface="Calibri"/>
              <a:cs typeface="Arial"/>
            </a:endParaRPr>
          </a:p>
        </p:txBody>
      </p:sp>
    </p:spTree>
    <p:extLst>
      <p:ext uri="{BB962C8B-B14F-4D97-AF65-F5344CB8AC3E}">
        <p14:creationId xmlns:p14="http://schemas.microsoft.com/office/powerpoint/2010/main" val="366035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lstStyle/>
          <a:p>
            <a:pPr marL="0" indent="0" algn="just">
              <a:lnSpc>
                <a:spcPct val="115000"/>
              </a:lnSpc>
              <a:spcBef>
                <a:spcPts val="0"/>
              </a:spcBef>
              <a:spcAft>
                <a:spcPts val="1000"/>
              </a:spcAft>
              <a:buNone/>
            </a:pPr>
            <a:r>
              <a:rPr lang="ar-IQ" dirty="0"/>
              <a:t> </a:t>
            </a:r>
            <a:r>
              <a:rPr lang="ar-IQ" b="1" dirty="0">
                <a:ea typeface="Calibri"/>
                <a:cs typeface="Simplified Arabic"/>
              </a:rPr>
              <a:t>كيف يعبر الايون الغشاء البلازمي: </a:t>
            </a:r>
            <a:endParaRPr lang="en-US" sz="2400" dirty="0">
              <a:ea typeface="Calibri"/>
              <a:cs typeface="Arial"/>
            </a:endParaRPr>
          </a:p>
          <a:p>
            <a:pPr marL="0" indent="0" algn="just">
              <a:lnSpc>
                <a:spcPct val="115000"/>
              </a:lnSpc>
              <a:spcBef>
                <a:spcPts val="0"/>
              </a:spcBef>
              <a:spcAft>
                <a:spcPts val="1000"/>
              </a:spcAft>
              <a:buNone/>
            </a:pPr>
            <a:r>
              <a:rPr lang="ar-IQ" dirty="0">
                <a:ea typeface="Calibri"/>
                <a:cs typeface="Simplified Arabic"/>
              </a:rPr>
              <a:t>هناك عدة نظريات لهذا العبور واهمها النظريتان التاليتان: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نظرية الحوامل </a:t>
            </a:r>
            <a:r>
              <a:rPr lang="en-US" dirty="0">
                <a:latin typeface="Simplified Arabic"/>
                <a:ea typeface="Calibri"/>
                <a:cs typeface="Arial"/>
              </a:rPr>
              <a:t>Carrier theory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نظرية المضخة الايونية </a:t>
            </a:r>
            <a:r>
              <a:rPr lang="en-US" dirty="0">
                <a:latin typeface="Simplified Arabic"/>
                <a:ea typeface="Calibri"/>
                <a:cs typeface="Arial"/>
              </a:rPr>
              <a:t>Ion pump theory </a:t>
            </a:r>
            <a:endParaRPr lang="en-US" sz="2400" dirty="0">
              <a:ea typeface="Calibri"/>
              <a:cs typeface="Arial"/>
            </a:endParaRPr>
          </a:p>
          <a:p>
            <a:pPr marL="0" indent="0" algn="just">
              <a:lnSpc>
                <a:spcPct val="115000"/>
              </a:lnSpc>
              <a:spcBef>
                <a:spcPts val="0"/>
              </a:spcBef>
              <a:spcAft>
                <a:spcPts val="1000"/>
              </a:spcAft>
              <a:buNone/>
            </a:pPr>
            <a:r>
              <a:rPr lang="ar-IQ" b="1" dirty="0">
                <a:ea typeface="Calibri"/>
                <a:cs typeface="Simplified Arabic"/>
              </a:rPr>
              <a:t>نظرية الحوامل </a:t>
            </a:r>
            <a:r>
              <a:rPr lang="en-US" b="1" dirty="0">
                <a:latin typeface="Simplified Arabic"/>
                <a:ea typeface="Calibri"/>
                <a:cs typeface="Arial"/>
              </a:rPr>
              <a:t>Carrier theory</a:t>
            </a:r>
            <a:r>
              <a:rPr lang="ar-IQ" b="1" dirty="0">
                <a:ea typeface="Calibri"/>
                <a:cs typeface="Simplified Arabic"/>
              </a:rPr>
              <a:t>: </a:t>
            </a:r>
            <a:endParaRPr lang="en-US" sz="2400" dirty="0">
              <a:ea typeface="Calibri"/>
              <a:cs typeface="Arial"/>
            </a:endParaRPr>
          </a:p>
          <a:p>
            <a:pPr marL="0" indent="0" algn="just">
              <a:buNone/>
            </a:pPr>
            <a:r>
              <a:rPr lang="ar-IQ" dirty="0">
                <a:ea typeface="Calibri"/>
                <a:cs typeface="Simplified Arabic"/>
              </a:rPr>
              <a:t>الغشاء البلازمي يحتوي على جزيئات عضوية قابلة على نقل الايون عبره، هذه الجزيئات تسمى الحوامل </a:t>
            </a:r>
            <a:r>
              <a:rPr lang="en-US" dirty="0">
                <a:latin typeface="Simplified Arabic"/>
                <a:ea typeface="Calibri"/>
              </a:rPr>
              <a:t>Carrier</a:t>
            </a:r>
            <a:r>
              <a:rPr lang="ar-IQ" dirty="0">
                <a:latin typeface="Simplified Arabic"/>
                <a:ea typeface="Calibri"/>
              </a:rPr>
              <a:t> وهذه الحوامل هي بالحقيقة بروتينات ذات اوزان جزيئية 200 – 2000 وتكون مع الايون معقد من الدهون الذائبة والايون، وهذا المعقد من الحامل والايون هو اختياري حيث ان هناك موقع على الحامل خاص بالأيون. والشكل التالي يبين ميكانيكية العمل بهذه النظرية: </a:t>
            </a:r>
            <a:endParaRPr lang="en-US" dirty="0"/>
          </a:p>
        </p:txBody>
      </p:sp>
    </p:spTree>
    <p:extLst>
      <p:ext uri="{BB962C8B-B14F-4D97-AF65-F5344CB8AC3E}">
        <p14:creationId xmlns:p14="http://schemas.microsoft.com/office/powerpoint/2010/main" val="185304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lstStyle/>
          <a:p>
            <a:pPr marL="0" indent="0">
              <a:buNone/>
            </a:pPr>
            <a:r>
              <a:rPr lang="ar-IQ" dirty="0"/>
              <a:t>  </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63" y="476672"/>
            <a:ext cx="8471538" cy="5904656"/>
          </a:xfrm>
          <a:prstGeom prst="rect">
            <a:avLst/>
          </a:prstGeom>
        </p:spPr>
      </p:pic>
    </p:spTree>
    <p:extLst>
      <p:ext uri="{BB962C8B-B14F-4D97-AF65-F5344CB8AC3E}">
        <p14:creationId xmlns:p14="http://schemas.microsoft.com/office/powerpoint/2010/main" val="411741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a:solidFill>
            <a:schemeClr val="accent4">
              <a:lumMod val="20000"/>
              <a:lumOff val="80000"/>
            </a:schemeClr>
          </a:solidFill>
        </p:spPr>
        <p:txBody>
          <a:bodyPr>
            <a:normAutofit fontScale="92500"/>
          </a:bodyPr>
          <a:lstStyle/>
          <a:p>
            <a:pPr marL="0" indent="0" algn="just">
              <a:lnSpc>
                <a:spcPct val="115000"/>
              </a:lnSpc>
              <a:spcBef>
                <a:spcPts val="0"/>
              </a:spcBef>
              <a:spcAft>
                <a:spcPts val="1000"/>
              </a:spcAft>
              <a:buNone/>
            </a:pPr>
            <a:r>
              <a:rPr lang="en-US" sz="2400" dirty="0">
                <a:latin typeface="Simplified Arabic"/>
                <a:ea typeface="Calibri"/>
                <a:cs typeface="Arial"/>
              </a:rPr>
              <a:t>IC</a:t>
            </a:r>
            <a:r>
              <a:rPr lang="ar-IQ" sz="2400" dirty="0">
                <a:ea typeface="Calibri"/>
                <a:cs typeface="Simplified Arabic"/>
              </a:rPr>
              <a:t> هو الحامل غير الفعال يحصل على </a:t>
            </a:r>
            <a:r>
              <a:rPr lang="en-US" sz="2400" dirty="0">
                <a:latin typeface="Simplified Arabic"/>
                <a:ea typeface="Calibri"/>
                <a:cs typeface="Arial"/>
              </a:rPr>
              <a:t>P</a:t>
            </a:r>
            <a:r>
              <a:rPr lang="ar-IQ" sz="2400" dirty="0">
                <a:ea typeface="Calibri"/>
                <a:cs typeface="Simplified Arabic"/>
              </a:rPr>
              <a:t> من تحول </a:t>
            </a:r>
            <a:r>
              <a:rPr lang="en-US" sz="2400" dirty="0">
                <a:latin typeface="Simplified Arabic"/>
                <a:ea typeface="Calibri"/>
                <a:cs typeface="Arial"/>
              </a:rPr>
              <a:t>ATP</a:t>
            </a:r>
            <a:r>
              <a:rPr lang="ar-IQ" sz="2400" dirty="0">
                <a:ea typeface="Calibri"/>
                <a:cs typeface="Simplified Arabic"/>
              </a:rPr>
              <a:t> الى </a:t>
            </a:r>
            <a:r>
              <a:rPr lang="en-US" sz="2400" dirty="0">
                <a:latin typeface="Simplified Arabic"/>
                <a:ea typeface="Calibri"/>
                <a:cs typeface="Arial"/>
              </a:rPr>
              <a:t>ADP</a:t>
            </a:r>
            <a:r>
              <a:rPr lang="ar-IQ" sz="2400" dirty="0">
                <a:ea typeface="Calibri"/>
                <a:cs typeface="Simplified Arabic"/>
              </a:rPr>
              <a:t> فيتحول الى حامل فعال </a:t>
            </a:r>
            <a:r>
              <a:rPr lang="en-US" sz="2400" dirty="0">
                <a:latin typeface="Simplified Arabic"/>
                <a:ea typeface="Calibri"/>
                <a:cs typeface="Arial"/>
              </a:rPr>
              <a:t>AC (Active Carrier)</a:t>
            </a:r>
            <a:r>
              <a:rPr lang="ar-IQ" sz="2400" dirty="0">
                <a:ea typeface="Calibri"/>
                <a:cs typeface="Simplified Arabic"/>
              </a:rPr>
              <a:t> وهذا يتم بفعل انزيم </a:t>
            </a:r>
            <a:r>
              <a:rPr lang="en-US" sz="2400" dirty="0">
                <a:latin typeface="Simplified Arabic"/>
                <a:ea typeface="Calibri"/>
                <a:cs typeface="Arial"/>
              </a:rPr>
              <a:t>phosphokinase</a:t>
            </a:r>
            <a:r>
              <a:rPr lang="ar-IQ" sz="2400" dirty="0">
                <a:ea typeface="Calibri"/>
                <a:cs typeface="Simplified Arabic"/>
              </a:rPr>
              <a:t> (الموجود على الغشاء البلازمي الداخلي وهو احد انزيمات الطاقة). ثم يتحد </a:t>
            </a:r>
            <a:r>
              <a:rPr lang="en-US" sz="2400" dirty="0">
                <a:latin typeface="Simplified Arabic"/>
                <a:ea typeface="Calibri"/>
                <a:cs typeface="Arial"/>
              </a:rPr>
              <a:t>AC</a:t>
            </a:r>
            <a:r>
              <a:rPr lang="ar-IQ" sz="2400" dirty="0">
                <a:ea typeface="Calibri"/>
                <a:cs typeface="Simplified Arabic"/>
              </a:rPr>
              <a:t> مع الايون وينقله من الغشاء الخارجي الى الغشاء الداخلي حيث يوجد انزيم </a:t>
            </a:r>
            <a:r>
              <a:rPr lang="en-US" sz="2400" dirty="0">
                <a:latin typeface="Simplified Arabic"/>
                <a:ea typeface="Calibri"/>
                <a:cs typeface="Arial"/>
              </a:rPr>
              <a:t>phosphatase</a:t>
            </a:r>
            <a:r>
              <a:rPr lang="ar-IQ" sz="2400" dirty="0">
                <a:ea typeface="Calibri"/>
                <a:cs typeface="Simplified Arabic"/>
              </a:rPr>
              <a:t> الذي يسحب الفسفور من هذا المعقد ويتحول الحامل الى غير فعال مرة اخرى </a:t>
            </a:r>
            <a:r>
              <a:rPr lang="en-US" sz="2400" dirty="0">
                <a:latin typeface="Simplified Arabic"/>
                <a:ea typeface="Calibri"/>
                <a:cs typeface="Arial"/>
              </a:rPr>
              <a:t>inactive carrier</a:t>
            </a:r>
            <a:r>
              <a:rPr lang="ar-IQ" sz="2400" dirty="0">
                <a:ea typeface="Calibri"/>
                <a:cs typeface="Simplified Arabic"/>
              </a:rPr>
              <a:t> ويدخل هذا الفسفور الى المايتوكوندريا ويتفاعل مع </a:t>
            </a:r>
            <a:r>
              <a:rPr lang="en-US" sz="2400" dirty="0">
                <a:latin typeface="Simplified Arabic"/>
                <a:ea typeface="Calibri"/>
                <a:cs typeface="Arial"/>
              </a:rPr>
              <a:t>ADP</a:t>
            </a:r>
            <a:r>
              <a:rPr lang="ar-IQ" sz="2400" dirty="0">
                <a:ea typeface="Calibri"/>
                <a:cs typeface="Simplified Arabic"/>
              </a:rPr>
              <a:t> ليحوله الى </a:t>
            </a:r>
            <a:r>
              <a:rPr lang="en-US" sz="2400" dirty="0">
                <a:latin typeface="Simplified Arabic"/>
                <a:ea typeface="Calibri"/>
                <a:cs typeface="Arial"/>
              </a:rPr>
              <a:t>ATP</a:t>
            </a:r>
            <a:r>
              <a:rPr lang="ar-IQ" sz="2400" dirty="0">
                <a:ea typeface="Calibri"/>
                <a:cs typeface="Simplified Arabic"/>
              </a:rPr>
              <a:t> ونتيجة للتنفس يتحول الى </a:t>
            </a:r>
            <a:r>
              <a:rPr lang="en-US" sz="2400" dirty="0">
                <a:latin typeface="Simplified Arabic"/>
                <a:ea typeface="Calibri"/>
                <a:cs typeface="Arial"/>
              </a:rPr>
              <a:t>ADP</a:t>
            </a:r>
            <a:r>
              <a:rPr lang="ar-IQ" sz="2400" dirty="0">
                <a:ea typeface="Calibri"/>
                <a:cs typeface="Simplified Arabic"/>
              </a:rPr>
              <a:t> بفعل وجود انزيم </a:t>
            </a:r>
            <a:r>
              <a:rPr lang="en-US" sz="2400" dirty="0">
                <a:latin typeface="Simplified Arabic"/>
                <a:ea typeface="Calibri"/>
                <a:cs typeface="Arial"/>
              </a:rPr>
              <a:t>phosphokinase</a:t>
            </a:r>
            <a:r>
              <a:rPr lang="ar-IQ" sz="2400" dirty="0">
                <a:ea typeface="Calibri"/>
                <a:cs typeface="Simplified Arabic"/>
              </a:rPr>
              <a:t> ويعطي الفسفور </a:t>
            </a:r>
            <a:r>
              <a:rPr lang="en-US" sz="2400" dirty="0">
                <a:latin typeface="Simplified Arabic"/>
                <a:ea typeface="Calibri"/>
                <a:cs typeface="Arial"/>
              </a:rPr>
              <a:t>p</a:t>
            </a:r>
            <a:r>
              <a:rPr lang="ar-IQ" sz="2400" dirty="0">
                <a:ea typeface="Calibri"/>
                <a:cs typeface="Simplified Arabic"/>
              </a:rPr>
              <a:t> مرة اخرى الى الحامل غير الفعال </a:t>
            </a:r>
            <a:r>
              <a:rPr lang="en-US" sz="2400" dirty="0">
                <a:latin typeface="Simplified Arabic"/>
                <a:ea typeface="Calibri"/>
                <a:cs typeface="Arial"/>
              </a:rPr>
              <a:t>IC</a:t>
            </a:r>
            <a:r>
              <a:rPr lang="ar-IQ" sz="2400" dirty="0">
                <a:ea typeface="Calibri"/>
                <a:cs typeface="Simplified Arabic"/>
              </a:rPr>
              <a:t> وتعاد العملية من جديد. </a:t>
            </a:r>
            <a:r>
              <a:rPr lang="ar-IQ" sz="2400" dirty="0"/>
              <a:t> </a:t>
            </a:r>
          </a:p>
          <a:p>
            <a:pPr marL="0" indent="0" algn="just">
              <a:lnSpc>
                <a:spcPct val="115000"/>
              </a:lnSpc>
              <a:spcBef>
                <a:spcPts val="0"/>
              </a:spcBef>
              <a:spcAft>
                <a:spcPts val="1000"/>
              </a:spcAft>
              <a:buNone/>
            </a:pPr>
            <a:r>
              <a:rPr lang="ar-IQ" sz="2400" b="1" dirty="0">
                <a:ea typeface="Calibri"/>
                <a:cs typeface="Simplified Arabic"/>
              </a:rPr>
              <a:t>نظرية المضخة الايونية </a:t>
            </a:r>
            <a:r>
              <a:rPr lang="en-US" sz="2400" b="1" dirty="0">
                <a:latin typeface="Simplified Arabic"/>
                <a:ea typeface="Calibri"/>
                <a:cs typeface="Arial"/>
              </a:rPr>
              <a:t>:Ion pump theory </a:t>
            </a:r>
            <a:endParaRPr lang="en-US" sz="1800" b="1" dirty="0">
              <a:ea typeface="Calibri"/>
              <a:cs typeface="Arial"/>
            </a:endParaRPr>
          </a:p>
          <a:p>
            <a:pPr marL="0" indent="0" algn="just">
              <a:lnSpc>
                <a:spcPct val="115000"/>
              </a:lnSpc>
              <a:spcBef>
                <a:spcPts val="0"/>
              </a:spcBef>
              <a:spcAft>
                <a:spcPts val="1000"/>
              </a:spcAft>
              <a:buNone/>
            </a:pPr>
            <a:r>
              <a:rPr lang="ar-IQ" sz="2600" dirty="0">
                <a:ea typeface="Calibri"/>
                <a:cs typeface="Simplified Arabic"/>
              </a:rPr>
              <a:t>الغشاء البلازمي يحتوي مجموعة من انزيمات </a:t>
            </a:r>
            <a:r>
              <a:rPr lang="en-US" sz="2600" dirty="0">
                <a:latin typeface="Simplified Arabic"/>
                <a:ea typeface="Calibri"/>
                <a:cs typeface="Arial"/>
              </a:rPr>
              <a:t>ATPase</a:t>
            </a:r>
            <a:r>
              <a:rPr lang="ar-IQ" sz="2600" dirty="0">
                <a:ea typeface="Calibri"/>
                <a:cs typeface="Simplified Arabic"/>
              </a:rPr>
              <a:t> التي لها القابلية على تحويل </a:t>
            </a:r>
            <a:r>
              <a:rPr lang="en-US" sz="2600" dirty="0">
                <a:latin typeface="Simplified Arabic"/>
                <a:ea typeface="Calibri"/>
                <a:cs typeface="Arial"/>
              </a:rPr>
              <a:t>ATP</a:t>
            </a:r>
            <a:r>
              <a:rPr lang="ar-IQ" sz="2600" dirty="0">
                <a:ea typeface="Calibri"/>
                <a:cs typeface="Simplified Arabic"/>
              </a:rPr>
              <a:t> الى </a:t>
            </a:r>
            <a:r>
              <a:rPr lang="en-US" sz="2600" dirty="0">
                <a:latin typeface="Simplified Arabic"/>
                <a:ea typeface="Calibri"/>
                <a:cs typeface="Arial"/>
              </a:rPr>
              <a:t>ADP</a:t>
            </a:r>
            <a:r>
              <a:rPr lang="ar-IQ" sz="2600" dirty="0">
                <a:ea typeface="Calibri"/>
                <a:cs typeface="Simplified Arabic"/>
              </a:rPr>
              <a:t> واطلاق طاقة </a:t>
            </a:r>
            <a:r>
              <a:rPr lang="en-US" sz="2600" dirty="0">
                <a:latin typeface="Simplified Arabic"/>
                <a:ea typeface="Calibri"/>
                <a:cs typeface="Arial"/>
              </a:rPr>
              <a:t>(P)</a:t>
            </a:r>
            <a:r>
              <a:rPr lang="ar-IQ" sz="2600" dirty="0">
                <a:ea typeface="Calibri"/>
                <a:cs typeface="Simplified Arabic"/>
              </a:rPr>
              <a:t> واطلاق </a:t>
            </a:r>
            <a:r>
              <a:rPr lang="en-US" sz="2600" dirty="0">
                <a:latin typeface="Simplified Arabic"/>
                <a:ea typeface="Calibri"/>
                <a:cs typeface="Arial"/>
              </a:rPr>
              <a:t>H</a:t>
            </a:r>
            <a:r>
              <a:rPr lang="en-US" sz="2600" baseline="30000" dirty="0">
                <a:latin typeface="Simplified Arabic"/>
                <a:ea typeface="Calibri"/>
                <a:cs typeface="Arial"/>
              </a:rPr>
              <a:t>+</a:t>
            </a:r>
            <a:r>
              <a:rPr lang="ar-IQ" sz="2600" dirty="0">
                <a:ea typeface="Calibri"/>
                <a:cs typeface="Simplified Arabic"/>
              </a:rPr>
              <a:t> وان عملية انطلاق </a:t>
            </a:r>
            <a:r>
              <a:rPr lang="en-US" sz="2600" dirty="0">
                <a:latin typeface="Simplified Arabic"/>
                <a:ea typeface="Calibri"/>
                <a:cs typeface="Arial"/>
              </a:rPr>
              <a:t>H</a:t>
            </a:r>
            <a:r>
              <a:rPr lang="en-US" sz="2600" baseline="30000" dirty="0">
                <a:latin typeface="Simplified Arabic"/>
                <a:ea typeface="Calibri"/>
                <a:cs typeface="Arial"/>
              </a:rPr>
              <a:t>+</a:t>
            </a:r>
            <a:r>
              <a:rPr lang="ar-IQ" sz="2600" dirty="0">
                <a:ea typeface="Calibri"/>
                <a:cs typeface="Simplified Arabic"/>
              </a:rPr>
              <a:t> الى الخارج يجعل السايتوبلازم سالب الشحنة وايضاً يجعل السايتوبلازم محيطة قاعدي بفعل ضخ الهيدروجين وبذلك سوف يتولد جهد </a:t>
            </a:r>
            <a:r>
              <a:rPr lang="ar-IQ" sz="2600" dirty="0" err="1" smtClean="0">
                <a:ea typeface="Calibri"/>
                <a:cs typeface="Simplified Arabic"/>
              </a:rPr>
              <a:t>كهروكيميائي</a:t>
            </a:r>
            <a:r>
              <a:rPr lang="ar-SA" sz="2600" dirty="0" smtClean="0">
                <a:ea typeface="Calibri"/>
                <a:cs typeface="Simplified Arabic"/>
              </a:rPr>
              <a:t> </a:t>
            </a:r>
            <a:r>
              <a:rPr lang="en-US" sz="2600" dirty="0" smtClean="0">
                <a:latin typeface="Simplified Arabic"/>
                <a:ea typeface="Calibri"/>
                <a:cs typeface="Arial"/>
              </a:rPr>
              <a:t>potential</a:t>
            </a:r>
            <a:r>
              <a:rPr lang="ar-IQ" sz="2600" dirty="0" smtClean="0">
                <a:ea typeface="Calibri"/>
                <a:cs typeface="Simplified Arabic"/>
              </a:rPr>
              <a:t> </a:t>
            </a:r>
            <a:r>
              <a:rPr lang="en-US" sz="2600" dirty="0">
                <a:latin typeface="Simplified Arabic"/>
                <a:ea typeface="Calibri"/>
                <a:cs typeface="Arial"/>
              </a:rPr>
              <a:t>electro chemical</a:t>
            </a:r>
            <a:r>
              <a:rPr lang="ar-IQ" sz="2600" dirty="0">
                <a:ea typeface="Calibri"/>
                <a:cs typeface="Simplified Arabic"/>
              </a:rPr>
              <a:t> </a:t>
            </a:r>
            <a:r>
              <a:rPr lang="ar-IQ" sz="2600" dirty="0">
                <a:ea typeface="Calibri"/>
                <a:cs typeface="Simplified Arabic"/>
              </a:rPr>
              <a:t>على جانبي الغشاء </a:t>
            </a:r>
            <a:r>
              <a:rPr lang="ar-IQ" sz="2600" dirty="0" smtClean="0">
                <a:ea typeface="Calibri"/>
                <a:cs typeface="Simplified Arabic"/>
              </a:rPr>
              <a:t>البلازمي </a:t>
            </a:r>
            <a:r>
              <a:rPr lang="ar-IQ" sz="2600" dirty="0">
                <a:ea typeface="Calibri"/>
                <a:cs typeface="Simplified Arabic"/>
              </a:rPr>
              <a:t>وبفعل هذا الجهد على جانبي الجدار فأن الايونات الموجبة سوف تنجذب للداخل بفعل اختلاف الشحنة، هذا النوع من الامتصاص يعتمد على نفاذية الجدار الخلوي. </a:t>
            </a:r>
            <a:endParaRPr lang="en-US" sz="1900" dirty="0">
              <a:ea typeface="Calibri"/>
              <a:cs typeface="Arial"/>
            </a:endParaRPr>
          </a:p>
        </p:txBody>
      </p:sp>
    </p:spTree>
    <p:extLst>
      <p:ext uri="{BB962C8B-B14F-4D97-AF65-F5344CB8AC3E}">
        <p14:creationId xmlns:p14="http://schemas.microsoft.com/office/powerpoint/2010/main" val="425111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a:bodyPr>
          <a:lstStyle/>
          <a:p>
            <a:pPr marL="0" indent="0" algn="just">
              <a:lnSpc>
                <a:spcPct val="115000"/>
              </a:lnSpc>
              <a:spcBef>
                <a:spcPts val="0"/>
              </a:spcBef>
              <a:spcAft>
                <a:spcPts val="1000"/>
              </a:spcAft>
              <a:buNone/>
            </a:pPr>
            <a:r>
              <a:rPr lang="ar-IQ" sz="2400" dirty="0"/>
              <a:t> </a:t>
            </a:r>
            <a:r>
              <a:rPr lang="ar-IQ" sz="2400" dirty="0">
                <a:ea typeface="Calibri"/>
                <a:cs typeface="Simplified Arabic"/>
              </a:rPr>
              <a:t>ان الايونات الموجبة الداخلة بهذه الطريقة تدخل بميكانيكية تسمى </a:t>
            </a:r>
            <a:r>
              <a:rPr lang="en-US" sz="2400" dirty="0">
                <a:latin typeface="Simplified Arabic"/>
                <a:ea typeface="Calibri"/>
                <a:cs typeface="Arial"/>
              </a:rPr>
              <a:t> </a:t>
            </a:r>
            <a:r>
              <a:rPr lang="en-US" sz="2400" dirty="0" err="1" smtClean="0">
                <a:latin typeface="Simplified Arabic"/>
                <a:ea typeface="Calibri"/>
                <a:cs typeface="Arial"/>
              </a:rPr>
              <a:t>Faciliated</a:t>
            </a:r>
            <a:r>
              <a:rPr lang="en-US" sz="2400" dirty="0" smtClean="0">
                <a:latin typeface="Simplified Arabic"/>
                <a:ea typeface="Calibri"/>
                <a:cs typeface="Arial"/>
              </a:rPr>
              <a:t> </a:t>
            </a:r>
            <a:r>
              <a:rPr lang="en-US" sz="2400" dirty="0">
                <a:latin typeface="Simplified Arabic"/>
                <a:ea typeface="Calibri"/>
                <a:cs typeface="Arial"/>
              </a:rPr>
              <a:t>diffusion</a:t>
            </a:r>
            <a:r>
              <a:rPr lang="ar-IQ" sz="2400" dirty="0">
                <a:ea typeface="Calibri"/>
                <a:cs typeface="Simplified Arabic"/>
              </a:rPr>
              <a:t> فالأيونات الموجبة كلها تدخل بهذه الطريقة. اما الايونات السالبة </a:t>
            </a:r>
            <a:r>
              <a:rPr lang="ar-IQ" sz="2400" dirty="0" smtClean="0">
                <a:ea typeface="Calibri"/>
                <a:cs typeface="Simplified Arabic"/>
              </a:rPr>
              <a:t>ف</a:t>
            </a:r>
            <a:r>
              <a:rPr lang="ar-SA" sz="2400" dirty="0">
                <a:ea typeface="Calibri"/>
                <a:cs typeface="Simplified Arabic"/>
              </a:rPr>
              <a:t>ت</a:t>
            </a:r>
            <a:r>
              <a:rPr lang="ar-IQ" sz="2400" dirty="0" smtClean="0">
                <a:ea typeface="Calibri"/>
                <a:cs typeface="Simplified Arabic"/>
              </a:rPr>
              <a:t>دخل </a:t>
            </a:r>
            <a:r>
              <a:rPr lang="ar-IQ" sz="2400" dirty="0">
                <a:ea typeface="Calibri"/>
                <a:cs typeface="Simplified Arabic"/>
              </a:rPr>
              <a:t>بفعل خروج </a:t>
            </a:r>
            <a:r>
              <a:rPr lang="en-US" sz="2400" dirty="0">
                <a:latin typeface="Simplified Arabic"/>
                <a:ea typeface="Calibri"/>
                <a:cs typeface="Arial"/>
              </a:rPr>
              <a:t>OH</a:t>
            </a:r>
            <a:r>
              <a:rPr lang="en-US" sz="2400" baseline="30000" dirty="0">
                <a:latin typeface="Simplified Arabic"/>
                <a:ea typeface="Calibri"/>
                <a:cs typeface="Arial"/>
              </a:rPr>
              <a:t>-</a:t>
            </a:r>
            <a:r>
              <a:rPr lang="ar-IQ" sz="2400" dirty="0">
                <a:ea typeface="Calibri"/>
                <a:cs typeface="Simplified Arabic"/>
              </a:rPr>
              <a:t> او </a:t>
            </a:r>
            <a:r>
              <a:rPr lang="en-US" sz="2400" dirty="0">
                <a:latin typeface="Simplified Arabic"/>
                <a:ea typeface="Calibri"/>
                <a:cs typeface="Arial"/>
              </a:rPr>
              <a:t>HCO</a:t>
            </a:r>
            <a:r>
              <a:rPr lang="en-US" sz="2400" baseline="-25000" dirty="0">
                <a:latin typeface="Simplified Arabic"/>
                <a:ea typeface="Calibri"/>
                <a:cs typeface="Arial"/>
              </a:rPr>
              <a:t>3</a:t>
            </a:r>
            <a:r>
              <a:rPr lang="en-US" sz="2400" baseline="30000" dirty="0">
                <a:latin typeface="Simplified Arabic"/>
                <a:ea typeface="Calibri"/>
                <a:cs typeface="Arial"/>
              </a:rPr>
              <a:t>-</a:t>
            </a:r>
            <a:r>
              <a:rPr lang="ar-IQ" sz="2400" dirty="0">
                <a:ea typeface="Calibri"/>
                <a:cs typeface="Simplified Arabic"/>
              </a:rPr>
              <a:t> من الداخل الى الخارج فتعوض عنها بوجود حامل خاص بالأيونات السالبة </a:t>
            </a:r>
            <a:r>
              <a:rPr lang="en-US" sz="2400" dirty="0">
                <a:latin typeface="Simplified Arabic"/>
                <a:ea typeface="Calibri"/>
                <a:cs typeface="Arial"/>
              </a:rPr>
              <a:t>anion carrier</a:t>
            </a:r>
            <a:r>
              <a:rPr lang="ar-IQ" sz="2400" dirty="0">
                <a:ea typeface="Calibri"/>
                <a:cs typeface="Simplified Arabic"/>
              </a:rPr>
              <a:t>. ويمكن تمثيل الحالة بالمخطط التالي:  </a:t>
            </a:r>
          </a:p>
          <a:p>
            <a:pPr marL="0" indent="0" algn="just">
              <a:lnSpc>
                <a:spcPct val="115000"/>
              </a:lnSpc>
              <a:spcBef>
                <a:spcPts val="0"/>
              </a:spcBef>
              <a:spcAft>
                <a:spcPts val="1000"/>
              </a:spcAft>
              <a:buNone/>
            </a:pPr>
            <a:endParaRPr lang="en-US" sz="1800"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195511"/>
            <a:ext cx="8208912" cy="4106639"/>
          </a:xfrm>
          <a:prstGeom prst="rect">
            <a:avLst/>
          </a:prstGeom>
        </p:spPr>
      </p:pic>
    </p:spTree>
    <p:extLst>
      <p:ext uri="{BB962C8B-B14F-4D97-AF65-F5344CB8AC3E}">
        <p14:creationId xmlns:p14="http://schemas.microsoft.com/office/powerpoint/2010/main" val="302604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lstStyle/>
          <a:p>
            <a:pPr marL="0" indent="0" algn="just">
              <a:lnSpc>
                <a:spcPct val="115000"/>
              </a:lnSpc>
              <a:spcBef>
                <a:spcPts val="0"/>
              </a:spcBef>
              <a:spcAft>
                <a:spcPts val="1000"/>
              </a:spcAft>
              <a:buNone/>
            </a:pPr>
            <a:r>
              <a:rPr lang="ar-IQ" dirty="0"/>
              <a:t> </a:t>
            </a:r>
            <a:r>
              <a:rPr lang="ar-IQ" dirty="0">
                <a:ea typeface="Calibri"/>
                <a:cs typeface="Simplified Arabic"/>
              </a:rPr>
              <a:t>اغلب الايونات السالبة </a:t>
            </a:r>
            <a:r>
              <a:rPr lang="en-US" dirty="0" smtClean="0">
                <a:latin typeface="Simplified Arabic"/>
                <a:ea typeface="Calibri"/>
                <a:cs typeface="Arial"/>
              </a:rPr>
              <a:t>Cl</a:t>
            </a:r>
            <a:r>
              <a:rPr lang="en-US" baseline="30000" dirty="0" smtClean="0">
                <a:latin typeface="Simplified Arabic"/>
                <a:ea typeface="Calibri"/>
                <a:cs typeface="Arial"/>
              </a:rPr>
              <a:t>-</a:t>
            </a:r>
            <a:r>
              <a:rPr lang="en-US" dirty="0" smtClean="0">
                <a:latin typeface="Simplified Arabic"/>
                <a:ea typeface="Calibri"/>
                <a:cs typeface="Arial"/>
              </a:rPr>
              <a:t> </a:t>
            </a:r>
            <a:r>
              <a:rPr lang="en-US" dirty="0">
                <a:latin typeface="Simplified Arabic"/>
                <a:ea typeface="Calibri"/>
                <a:cs typeface="Arial"/>
              </a:rPr>
              <a:t>, SO</a:t>
            </a:r>
            <a:r>
              <a:rPr lang="en-US" baseline="-25000" dirty="0">
                <a:latin typeface="Simplified Arabic"/>
                <a:ea typeface="Calibri"/>
                <a:cs typeface="Arial"/>
              </a:rPr>
              <a:t>4</a:t>
            </a:r>
            <a:r>
              <a:rPr lang="en-US" baseline="30000" dirty="0">
                <a:latin typeface="Simplified Arabic"/>
                <a:ea typeface="Calibri"/>
                <a:cs typeface="Arial"/>
              </a:rPr>
              <a:t>=</a:t>
            </a:r>
            <a:r>
              <a:rPr lang="en-US" dirty="0">
                <a:latin typeface="Simplified Arabic"/>
                <a:ea typeface="Calibri"/>
                <a:cs typeface="Arial"/>
              </a:rPr>
              <a:t> , NO</a:t>
            </a:r>
            <a:r>
              <a:rPr lang="en-US" baseline="-25000" dirty="0">
                <a:latin typeface="Simplified Arabic"/>
                <a:ea typeface="Calibri"/>
                <a:cs typeface="Arial"/>
              </a:rPr>
              <a:t>3</a:t>
            </a:r>
            <a:r>
              <a:rPr lang="en-US" baseline="30000" dirty="0">
                <a:latin typeface="Simplified Arabic"/>
                <a:ea typeface="Calibri"/>
                <a:cs typeface="Arial"/>
              </a:rPr>
              <a:t>-</a:t>
            </a:r>
            <a:r>
              <a:rPr lang="ar-IQ" dirty="0">
                <a:ea typeface="Calibri"/>
                <a:cs typeface="Simplified Arabic"/>
              </a:rPr>
              <a:t> تتجمع عكس التدرج بالجهد </a:t>
            </a:r>
            <a:r>
              <a:rPr lang="ar-IQ" dirty="0" err="1">
                <a:ea typeface="Calibri"/>
                <a:cs typeface="Simplified Arabic"/>
              </a:rPr>
              <a:t>الكهروكيميائي</a:t>
            </a:r>
            <a:r>
              <a:rPr lang="ar-IQ" dirty="0">
                <a:ea typeface="Calibri"/>
                <a:cs typeface="Simplified Arabic"/>
              </a:rPr>
              <a:t> لذلك فهي دائماً تنتقل بـ </a:t>
            </a:r>
            <a:r>
              <a:rPr lang="en-US" dirty="0">
                <a:latin typeface="Simplified Arabic"/>
                <a:ea typeface="Calibri"/>
                <a:cs typeface="Arial"/>
              </a:rPr>
              <a:t>Active</a:t>
            </a:r>
            <a:r>
              <a:rPr lang="ar-IQ" dirty="0">
                <a:ea typeface="Calibri"/>
                <a:cs typeface="Simplified Arabic"/>
              </a:rPr>
              <a:t> والسبب هو تطور الشحنة السالبة داخل السايتوبلازم. اما الايونات الموجبة تنتقل بسبب تطور شحنة سالبة </a:t>
            </a:r>
            <a:r>
              <a:rPr lang="ar-IQ" dirty="0" err="1">
                <a:ea typeface="Calibri"/>
                <a:cs typeface="Simplified Arabic"/>
              </a:rPr>
              <a:t>بالسايتوبلازم</a:t>
            </a:r>
            <a:r>
              <a:rPr lang="ar-IQ" dirty="0">
                <a:ea typeface="Calibri"/>
                <a:cs typeface="Simplified Arabic"/>
              </a:rPr>
              <a:t> اي بـ </a:t>
            </a:r>
            <a:r>
              <a:rPr lang="en-US" dirty="0">
                <a:latin typeface="Simplified Arabic"/>
                <a:ea typeface="Calibri"/>
                <a:cs typeface="Arial"/>
              </a:rPr>
              <a:t>Passive</a:t>
            </a:r>
            <a:r>
              <a:rPr lang="ar-IQ" dirty="0">
                <a:ea typeface="Calibri"/>
                <a:cs typeface="Simplified Arabic"/>
              </a:rPr>
              <a:t> لكن </a:t>
            </a:r>
            <a:r>
              <a:rPr lang="en-US" dirty="0">
                <a:latin typeface="Simplified Arabic"/>
                <a:ea typeface="Calibri"/>
                <a:cs typeface="Arial"/>
              </a:rPr>
              <a:t>K</a:t>
            </a:r>
            <a:r>
              <a:rPr lang="en-US" baseline="30000" dirty="0">
                <a:latin typeface="Simplified Arabic"/>
                <a:ea typeface="Calibri"/>
                <a:cs typeface="Arial"/>
              </a:rPr>
              <a:t>+</a:t>
            </a:r>
            <a:r>
              <a:rPr lang="ar-IQ" dirty="0">
                <a:ea typeface="Calibri"/>
                <a:cs typeface="Simplified Arabic"/>
              </a:rPr>
              <a:t> فيقال انه يمكن ان ينتقل بالطريقتين </a:t>
            </a:r>
            <a:r>
              <a:rPr lang="en-US" dirty="0">
                <a:latin typeface="Simplified Arabic"/>
                <a:ea typeface="Calibri"/>
                <a:cs typeface="Arial"/>
              </a:rPr>
              <a:t>Active</a:t>
            </a:r>
            <a:r>
              <a:rPr lang="ar-IQ" dirty="0">
                <a:ea typeface="Calibri"/>
                <a:cs typeface="Simplified Arabic"/>
              </a:rPr>
              <a:t> كما هو الحال بالأيونات السالبة او </a:t>
            </a:r>
            <a:r>
              <a:rPr lang="en-US" dirty="0">
                <a:latin typeface="Simplified Arabic"/>
                <a:ea typeface="Calibri"/>
                <a:cs typeface="Arial"/>
              </a:rPr>
              <a:t>Passive</a:t>
            </a:r>
            <a:r>
              <a:rPr lang="ar-IQ" dirty="0">
                <a:ea typeface="Calibri"/>
                <a:cs typeface="Simplified Arabic"/>
              </a:rPr>
              <a:t> بسبب الشحنة كما هو بالأيونات الموجبة فهو عند التراكيز القليلة (اقل من </a:t>
            </a:r>
            <a:r>
              <a:rPr lang="ar-IQ" dirty="0" smtClean="0">
                <a:ea typeface="Calibri"/>
                <a:cs typeface="Simplified Arabic"/>
              </a:rPr>
              <a:t>0</a:t>
            </a:r>
            <a:r>
              <a:rPr lang="ar-SA" smtClean="0">
                <a:ea typeface="Calibri"/>
                <a:cs typeface="Simplified Arabic"/>
              </a:rPr>
              <a:t>,</a:t>
            </a:r>
            <a:r>
              <a:rPr lang="ar-IQ" smtClean="0">
                <a:ea typeface="Calibri"/>
                <a:cs typeface="Simplified Arabic"/>
              </a:rPr>
              <a:t>5 </a:t>
            </a:r>
            <a:r>
              <a:rPr lang="ar-IQ" dirty="0">
                <a:ea typeface="Calibri"/>
                <a:cs typeface="Simplified Arabic"/>
              </a:rPr>
              <a:t>ملي مول) ينتقل بـ </a:t>
            </a:r>
            <a:r>
              <a:rPr lang="en-US" dirty="0">
                <a:latin typeface="Simplified Arabic"/>
                <a:ea typeface="Calibri"/>
                <a:cs typeface="Arial"/>
              </a:rPr>
              <a:t>Active</a:t>
            </a:r>
            <a:r>
              <a:rPr lang="ar-IQ" dirty="0">
                <a:ea typeface="Calibri"/>
                <a:cs typeface="Simplified Arabic"/>
              </a:rPr>
              <a:t> (يشبه الايونات السالبة) وعند وجوده بتراكيز عالية ينتقل بسبب فرق الشحنة (يشبه الايونات الموجبة). </a:t>
            </a:r>
            <a:endParaRPr lang="en-US" sz="2400" dirty="0">
              <a:ea typeface="Calibri"/>
              <a:cs typeface="Arial"/>
            </a:endParaRPr>
          </a:p>
        </p:txBody>
      </p:sp>
    </p:spTree>
    <p:extLst>
      <p:ext uri="{BB962C8B-B14F-4D97-AF65-F5344CB8AC3E}">
        <p14:creationId xmlns:p14="http://schemas.microsoft.com/office/powerpoint/2010/main" val="413568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a:bodyPr>
          <a:lstStyle/>
          <a:p>
            <a:pPr marL="0" indent="0" algn="just">
              <a:lnSpc>
                <a:spcPct val="115000"/>
              </a:lnSpc>
              <a:spcBef>
                <a:spcPts val="0"/>
              </a:spcBef>
              <a:spcAft>
                <a:spcPts val="1000"/>
              </a:spcAft>
              <a:buNone/>
            </a:pPr>
            <a:r>
              <a:rPr lang="ar-IQ" sz="2400" b="1" dirty="0">
                <a:ea typeface="Calibri"/>
                <a:cs typeface="Simplified Arabic"/>
              </a:rPr>
              <a:t>ميكانيكية الامتصاص    </a:t>
            </a:r>
            <a:r>
              <a:rPr lang="en-US" sz="2400" b="1" dirty="0">
                <a:latin typeface="Simplified Arabic"/>
                <a:ea typeface="Calibri"/>
                <a:cs typeface="Arial"/>
              </a:rPr>
              <a:t>Ion absorption kinetics </a:t>
            </a:r>
            <a:endParaRPr lang="en-US" sz="18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	امتصاص المغذيات هو اهم احد المهام الرئيسية للجذر، وميكانيكية الامتصاص تؤثر بصورة كبيرة على التجهيز بالمغذيات وبالتالي تؤثر على النمو. </a:t>
            </a:r>
            <a:endParaRPr lang="en-US" sz="18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تجارب تغذية النبات لدراسة الامتصاص غالباً ما تتم على الجذور المقطوعة وعادةً ما تتم على الشعير لأن جذوره كثيفة وغالباً ما يتم تنميته وقياس الامتصاص بعد فترة محدودة (ساعات او اقل من ساعات) والسبب في قصر الفترة يعود الى: </a:t>
            </a:r>
            <a:endParaRPr lang="en-US" sz="1800" dirty="0">
              <a:ea typeface="Calibri"/>
              <a:cs typeface="Arial"/>
            </a:endParaRPr>
          </a:p>
          <a:p>
            <a:pPr lvl="0" algn="just">
              <a:lnSpc>
                <a:spcPct val="115000"/>
              </a:lnSpc>
              <a:spcBef>
                <a:spcPts val="0"/>
              </a:spcBef>
              <a:spcAft>
                <a:spcPts val="1000"/>
              </a:spcAft>
              <a:buFont typeface="+mj-lt"/>
              <a:buAutoNum type="arabicPeriod"/>
            </a:pPr>
            <a:r>
              <a:rPr lang="ar-IQ" sz="2400" dirty="0">
                <a:ea typeface="Calibri"/>
                <a:cs typeface="Simplified Arabic"/>
              </a:rPr>
              <a:t>السعة الامتصاصية للجذر محدودة </a:t>
            </a:r>
            <a:endParaRPr lang="en-US" sz="1800" dirty="0">
              <a:ea typeface="Calibri"/>
              <a:cs typeface="Arial"/>
            </a:endParaRPr>
          </a:p>
          <a:p>
            <a:pPr lvl="0" algn="just">
              <a:lnSpc>
                <a:spcPct val="115000"/>
              </a:lnSpc>
              <a:spcBef>
                <a:spcPts val="0"/>
              </a:spcBef>
              <a:spcAft>
                <a:spcPts val="1000"/>
              </a:spcAft>
              <a:buFont typeface="+mj-lt"/>
              <a:buAutoNum type="arabicPeriod"/>
            </a:pPr>
            <a:r>
              <a:rPr lang="ar-IQ" sz="2400" dirty="0">
                <a:ea typeface="Calibri"/>
                <a:cs typeface="Simplified Arabic"/>
              </a:rPr>
              <a:t>الجذور اذا طال عمرها يقل تجهيزها بالطاقة اذ لا توجد عمليات حيوية فيقل الامتصاص مع طول الفترة. </a:t>
            </a:r>
            <a:r>
              <a:rPr lang="ar-IQ" sz="2400" dirty="0"/>
              <a:t> </a:t>
            </a:r>
          </a:p>
          <a:p>
            <a:pPr marL="0" lvl="0" indent="0" algn="just">
              <a:lnSpc>
                <a:spcPct val="115000"/>
              </a:lnSpc>
              <a:spcBef>
                <a:spcPts val="0"/>
              </a:spcBef>
              <a:spcAft>
                <a:spcPts val="1000"/>
              </a:spcAft>
              <a:buNone/>
            </a:pPr>
            <a:endParaRPr lang="ar-IQ" sz="2400" dirty="0"/>
          </a:p>
          <a:p>
            <a:pPr marL="0" lvl="0" indent="0" algn="just">
              <a:lnSpc>
                <a:spcPct val="115000"/>
              </a:lnSpc>
              <a:spcBef>
                <a:spcPts val="0"/>
              </a:spcBef>
              <a:spcAft>
                <a:spcPts val="1000"/>
              </a:spcAft>
              <a:buNone/>
            </a:pPr>
            <a:r>
              <a:rPr lang="ar-IQ" sz="2400" dirty="0">
                <a:ea typeface="Calibri"/>
                <a:cs typeface="Simplified Arabic"/>
              </a:rPr>
              <a:t>الا ان هذه الطريقة في الدراسة تلغي دور انتقال المغذيات الى الجزء الاعلى وهي مهمة فقط في دراسة ميكانيكية الامتصاص. </a:t>
            </a:r>
          </a:p>
          <a:p>
            <a:pPr marL="0" lvl="0" indent="0" algn="just">
              <a:lnSpc>
                <a:spcPct val="115000"/>
              </a:lnSpc>
              <a:spcBef>
                <a:spcPts val="0"/>
              </a:spcBef>
              <a:spcAft>
                <a:spcPts val="1000"/>
              </a:spcAft>
              <a:buNone/>
            </a:pPr>
            <a:endParaRPr lang="en-US" sz="2400" dirty="0"/>
          </a:p>
        </p:txBody>
      </p:sp>
    </p:spTree>
    <p:extLst>
      <p:ext uri="{BB962C8B-B14F-4D97-AF65-F5344CB8AC3E}">
        <p14:creationId xmlns:p14="http://schemas.microsoft.com/office/powerpoint/2010/main" val="4198659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a:bodyPr>
          <a:lstStyle/>
          <a:p>
            <a:pPr marL="0" indent="0" algn="just">
              <a:lnSpc>
                <a:spcPct val="115000"/>
              </a:lnSpc>
              <a:spcBef>
                <a:spcPts val="0"/>
              </a:spcBef>
              <a:spcAft>
                <a:spcPts val="1000"/>
              </a:spcAft>
              <a:buNone/>
            </a:pPr>
            <a:r>
              <a:rPr lang="ar-IQ" sz="2800" dirty="0">
                <a:ea typeface="Calibri"/>
                <a:cs typeface="Simplified Arabic"/>
              </a:rPr>
              <a:t>هناك ثلاث طرق يتم فيها دخول العنصر الغذائي من خارج النبات (محلول التربة) الى داخل النبات وهي: </a:t>
            </a:r>
            <a:endParaRPr lang="en-US" sz="2000" dirty="0">
              <a:ea typeface="Calibri"/>
              <a:cs typeface="Arial"/>
            </a:endParaRPr>
          </a:p>
          <a:p>
            <a:pPr lvl="0" algn="just" rtl="0">
              <a:lnSpc>
                <a:spcPct val="115000"/>
              </a:lnSpc>
              <a:spcBef>
                <a:spcPts val="0"/>
              </a:spcBef>
              <a:spcAft>
                <a:spcPts val="1000"/>
              </a:spcAft>
              <a:buFont typeface="+mj-lt"/>
              <a:buAutoNum type="arabicPeriod"/>
            </a:pPr>
            <a:r>
              <a:rPr lang="en-US" sz="2800" dirty="0">
                <a:solidFill>
                  <a:srgbClr val="FF0000"/>
                </a:solidFill>
                <a:latin typeface="Simplified Arabic"/>
                <a:ea typeface="Calibri"/>
                <a:cs typeface="Arial"/>
              </a:rPr>
              <a:t>Passive ion movement: (no need ATPase) </a:t>
            </a:r>
            <a:endParaRPr lang="en-US" sz="2000" dirty="0">
              <a:solidFill>
                <a:srgbClr val="FF0000"/>
              </a:solidFill>
              <a:ea typeface="Calibri"/>
              <a:cs typeface="Arial"/>
            </a:endParaRPr>
          </a:p>
          <a:p>
            <a:pPr marL="0" indent="0" algn="just">
              <a:lnSpc>
                <a:spcPct val="115000"/>
              </a:lnSpc>
              <a:spcBef>
                <a:spcPts val="0"/>
              </a:spcBef>
              <a:spcAft>
                <a:spcPts val="1000"/>
              </a:spcAft>
              <a:buNone/>
            </a:pPr>
            <a:r>
              <a:rPr lang="ar-IQ" sz="2800" dirty="0">
                <a:ea typeface="Calibri"/>
                <a:cs typeface="Simplified Arabic"/>
              </a:rPr>
              <a:t>يتحرك الايون الى داخل النبات بدون الحاجة الى طاقة </a:t>
            </a:r>
            <a:r>
              <a:rPr lang="ar-SA" sz="2800" dirty="0">
                <a:ea typeface="Calibri"/>
                <a:cs typeface="Simplified Arabic"/>
              </a:rPr>
              <a:t>ا</a:t>
            </a:r>
            <a:r>
              <a:rPr lang="ar-IQ" sz="2800" dirty="0" smtClean="0">
                <a:ea typeface="Calibri"/>
                <a:cs typeface="Simplified Arabic"/>
              </a:rPr>
              <a:t>لتنفس </a:t>
            </a:r>
            <a:r>
              <a:rPr lang="ar-IQ" sz="2800" dirty="0">
                <a:ea typeface="Calibri"/>
                <a:cs typeface="Simplified Arabic"/>
              </a:rPr>
              <a:t>حيث </a:t>
            </a:r>
            <a:r>
              <a:rPr lang="en-US" sz="2800" dirty="0" err="1">
                <a:latin typeface="Simplified Arabic"/>
                <a:ea typeface="Calibri"/>
                <a:cs typeface="Arial"/>
              </a:rPr>
              <a:t>ase</a:t>
            </a:r>
            <a:r>
              <a:rPr lang="ar-IQ" sz="2800" dirty="0">
                <a:ea typeface="Calibri"/>
                <a:cs typeface="Simplified Arabic"/>
              </a:rPr>
              <a:t> هي مجموعة انزيمات </a:t>
            </a:r>
            <a:r>
              <a:rPr lang="en-US" sz="2800" dirty="0" smtClean="0">
                <a:latin typeface="Simplified Arabic"/>
                <a:ea typeface="Calibri"/>
                <a:cs typeface="Arial"/>
              </a:rPr>
              <a:t>ATP</a:t>
            </a:r>
            <a:r>
              <a:rPr lang="ar-SA" sz="2800" dirty="0" smtClean="0">
                <a:latin typeface="Simplified Arabic"/>
                <a:ea typeface="Calibri"/>
                <a:cs typeface="Arial"/>
              </a:rPr>
              <a:t> (انزيمات نقل الطاقة)</a:t>
            </a:r>
            <a:r>
              <a:rPr lang="ar-IQ" sz="2800" dirty="0" smtClean="0">
                <a:ea typeface="Calibri"/>
                <a:cs typeface="Simplified Arabic"/>
              </a:rPr>
              <a:t>. </a:t>
            </a:r>
            <a:endParaRPr lang="en-US" sz="2000" dirty="0">
              <a:ea typeface="Calibri"/>
              <a:cs typeface="Arial"/>
            </a:endParaRPr>
          </a:p>
          <a:p>
            <a:pPr marL="514350" lvl="0" indent="-514350" algn="just" rtl="0">
              <a:lnSpc>
                <a:spcPct val="115000"/>
              </a:lnSpc>
              <a:spcBef>
                <a:spcPts val="0"/>
              </a:spcBef>
              <a:spcAft>
                <a:spcPts val="1000"/>
              </a:spcAft>
              <a:buFont typeface="+mj-lt"/>
              <a:buAutoNum type="arabicPeriod" startAt="2"/>
            </a:pPr>
            <a:r>
              <a:rPr lang="en-US" sz="2800" dirty="0">
                <a:solidFill>
                  <a:srgbClr val="FF0000"/>
                </a:solidFill>
                <a:latin typeface="Simplified Arabic"/>
                <a:ea typeface="Calibri"/>
                <a:cs typeface="Arial"/>
              </a:rPr>
              <a:t>Passive ion movement: (need ATPase) </a:t>
            </a:r>
            <a:endParaRPr lang="en-US" sz="2000" dirty="0">
              <a:solidFill>
                <a:srgbClr val="FF0000"/>
              </a:solidFill>
              <a:ea typeface="Calibri"/>
              <a:cs typeface="Arial"/>
            </a:endParaRPr>
          </a:p>
          <a:p>
            <a:pPr marL="0" indent="0" algn="just">
              <a:lnSpc>
                <a:spcPct val="115000"/>
              </a:lnSpc>
              <a:spcBef>
                <a:spcPts val="0"/>
              </a:spcBef>
              <a:spcAft>
                <a:spcPts val="1000"/>
              </a:spcAft>
              <a:buNone/>
            </a:pPr>
            <a:r>
              <a:rPr lang="ar-IQ" sz="2800" dirty="0">
                <a:ea typeface="Calibri"/>
                <a:cs typeface="Simplified Arabic"/>
              </a:rPr>
              <a:t>حركة الايونات نحو الجذر الى داخل النبات بفعل التدرج بالجهد </a:t>
            </a:r>
            <a:r>
              <a:rPr lang="ar-IQ" sz="2800" dirty="0" err="1">
                <a:ea typeface="Calibri"/>
                <a:cs typeface="Simplified Arabic"/>
              </a:rPr>
              <a:t>الكهروكيميائي</a:t>
            </a:r>
            <a:r>
              <a:rPr lang="ar-IQ" sz="2800" dirty="0">
                <a:ea typeface="Calibri"/>
                <a:cs typeface="Simplified Arabic"/>
              </a:rPr>
              <a:t> وهنا يحتاج الى طاقة. </a:t>
            </a:r>
            <a:endParaRPr lang="en-US" sz="2000" dirty="0">
              <a:ea typeface="Calibri"/>
              <a:cs typeface="Arial"/>
            </a:endParaRPr>
          </a:p>
          <a:p>
            <a:pPr marL="514350" lvl="0" indent="-514350" algn="just" rtl="0">
              <a:lnSpc>
                <a:spcPct val="115000"/>
              </a:lnSpc>
              <a:spcBef>
                <a:spcPts val="0"/>
              </a:spcBef>
              <a:spcAft>
                <a:spcPts val="1000"/>
              </a:spcAft>
              <a:buFont typeface="+mj-lt"/>
              <a:buAutoNum type="arabicPeriod" startAt="3"/>
            </a:pPr>
            <a:r>
              <a:rPr lang="en-US" sz="2800" dirty="0">
                <a:solidFill>
                  <a:srgbClr val="FF0000"/>
                </a:solidFill>
                <a:latin typeface="Simplified Arabic"/>
                <a:ea typeface="Calibri"/>
                <a:cs typeface="Arial"/>
              </a:rPr>
              <a:t>Active ion uptake:         </a:t>
            </a:r>
            <a:r>
              <a:rPr lang="ar-IQ" sz="2800" dirty="0">
                <a:solidFill>
                  <a:srgbClr val="FF0000"/>
                </a:solidFill>
                <a:latin typeface="Simplified Arabic"/>
                <a:ea typeface="Calibri"/>
              </a:rPr>
              <a:t> </a:t>
            </a:r>
            <a:r>
              <a:rPr lang="ar-IQ" sz="2800" dirty="0">
                <a:latin typeface="Simplified Arabic"/>
                <a:ea typeface="Calibri"/>
              </a:rPr>
              <a:t>الامتصاص النشط (الفعال) </a:t>
            </a:r>
            <a:r>
              <a:rPr lang="ar-IQ" sz="2800" dirty="0"/>
              <a:t> </a:t>
            </a:r>
            <a:endParaRPr lang="en-US" sz="2800" dirty="0"/>
          </a:p>
        </p:txBody>
      </p:sp>
    </p:spTree>
    <p:extLst>
      <p:ext uri="{BB962C8B-B14F-4D97-AF65-F5344CB8AC3E}">
        <p14:creationId xmlns:p14="http://schemas.microsoft.com/office/powerpoint/2010/main" val="256662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a:bodyPr>
          <a:lstStyle/>
          <a:p>
            <a:pPr lvl="0" algn="just">
              <a:lnSpc>
                <a:spcPct val="115000"/>
              </a:lnSpc>
              <a:spcBef>
                <a:spcPts val="0"/>
              </a:spcBef>
              <a:spcAft>
                <a:spcPts val="1000"/>
              </a:spcAft>
              <a:buFont typeface="+mj-lt"/>
              <a:buAutoNum type="arabicPeriod"/>
            </a:pPr>
            <a:r>
              <a:rPr lang="ar-IQ" sz="2400" dirty="0">
                <a:ea typeface="Calibri"/>
                <a:cs typeface="Simplified Arabic"/>
              </a:rPr>
              <a:t>الامتصاص غير الفعال (غير النشط)      </a:t>
            </a:r>
            <a:r>
              <a:rPr lang="en-US" sz="2400" dirty="0">
                <a:latin typeface="Simplified Arabic"/>
                <a:ea typeface="Calibri"/>
                <a:cs typeface="Arial"/>
              </a:rPr>
              <a:t>Passive </a:t>
            </a:r>
            <a:endParaRPr lang="en-US" sz="1800" dirty="0">
              <a:ea typeface="Calibri"/>
              <a:cs typeface="Arial"/>
            </a:endParaRPr>
          </a:p>
          <a:p>
            <a:pPr marL="114300" indent="0" algn="just">
              <a:lnSpc>
                <a:spcPct val="115000"/>
              </a:lnSpc>
              <a:spcBef>
                <a:spcPts val="0"/>
              </a:spcBef>
              <a:spcAft>
                <a:spcPts val="1000"/>
              </a:spcAft>
              <a:buNone/>
            </a:pPr>
            <a:r>
              <a:rPr lang="ar-IQ" sz="2400" dirty="0">
                <a:ea typeface="Calibri"/>
                <a:cs typeface="Simplified Arabic"/>
              </a:rPr>
              <a:t>هنا خلايا القشرة الخارجية </a:t>
            </a:r>
            <a:r>
              <a:rPr lang="en-US" sz="2400" dirty="0" err="1" smtClean="0">
                <a:latin typeface="Simplified Arabic"/>
                <a:ea typeface="Calibri"/>
                <a:cs typeface="Arial"/>
              </a:rPr>
              <a:t>epiderm</a:t>
            </a:r>
            <a:r>
              <a:rPr lang="en-US" sz="2400" dirty="0" smtClean="0">
                <a:latin typeface="Simplified Arabic"/>
                <a:ea typeface="Calibri"/>
                <a:cs typeface="Arial"/>
              </a:rPr>
              <a:t> </a:t>
            </a:r>
            <a:r>
              <a:rPr lang="ar-SA" sz="2400" dirty="0" smtClean="0">
                <a:latin typeface="Simplified Arabic"/>
                <a:ea typeface="Calibri"/>
                <a:cs typeface="Arial"/>
              </a:rPr>
              <a:t> </a:t>
            </a:r>
            <a:r>
              <a:rPr lang="ar-IQ" sz="2400" dirty="0" smtClean="0">
                <a:latin typeface="Simplified Arabic"/>
                <a:ea typeface="Calibri"/>
              </a:rPr>
              <a:t>تحتوي </a:t>
            </a:r>
            <a:r>
              <a:rPr lang="ar-IQ" sz="2400" dirty="0">
                <a:latin typeface="Simplified Arabic"/>
                <a:ea typeface="Calibri"/>
              </a:rPr>
              <a:t>على الياف </a:t>
            </a:r>
            <a:r>
              <a:rPr lang="ar-IQ" sz="2400" dirty="0" err="1">
                <a:latin typeface="Simplified Arabic"/>
                <a:ea typeface="Calibri"/>
              </a:rPr>
              <a:t>سليلوزية</a:t>
            </a:r>
            <a:r>
              <a:rPr lang="ar-IQ" sz="2400" dirty="0">
                <a:latin typeface="Simplified Arabic"/>
                <a:ea typeface="Calibri"/>
              </a:rPr>
              <a:t> ومواد </a:t>
            </a:r>
            <a:r>
              <a:rPr lang="ar-IQ" sz="2400" dirty="0" err="1">
                <a:latin typeface="Simplified Arabic"/>
                <a:ea typeface="Calibri"/>
              </a:rPr>
              <a:t>بكتينية</a:t>
            </a:r>
            <a:r>
              <a:rPr lang="ar-IQ" sz="2400" dirty="0">
                <a:latin typeface="Simplified Arabic"/>
                <a:ea typeface="Calibri"/>
              </a:rPr>
              <a:t>. الالياف </a:t>
            </a:r>
            <a:r>
              <a:rPr lang="ar-IQ" sz="2400" dirty="0" err="1">
                <a:latin typeface="Simplified Arabic"/>
                <a:ea typeface="Calibri"/>
              </a:rPr>
              <a:t>السليلوزية</a:t>
            </a:r>
            <a:r>
              <a:rPr lang="ar-IQ" sz="2400" dirty="0">
                <a:latin typeface="Simplified Arabic"/>
                <a:ea typeface="Calibri"/>
              </a:rPr>
              <a:t> تعمل كمواد اسفنجية ينتشر خلالها المحلول وما يحمله من مغذيات باستمرار وهي لا تحتاج الى طاقة، بعد ذلك يتحرك الايون الى الفراغ الموجود بين جدار الخلية والجدار البلازمي ويستمر هذا الانتقال في الفراغ دون الحاجة الى طاقة يصل بعدها الى منطقة البشرة </a:t>
            </a:r>
            <a:r>
              <a:rPr lang="en-US" sz="2400" dirty="0">
                <a:latin typeface="Simplified Arabic"/>
                <a:ea typeface="Calibri"/>
                <a:cs typeface="Arial"/>
              </a:rPr>
              <a:t>Cortex</a:t>
            </a:r>
            <a:r>
              <a:rPr lang="ar-IQ" sz="2400" dirty="0">
                <a:ea typeface="Calibri"/>
                <a:cs typeface="Simplified Arabic"/>
              </a:rPr>
              <a:t> فيكون شريط كاسبر هو عائق للاستمرار. </a:t>
            </a:r>
            <a:endParaRPr lang="en-US" sz="1800" dirty="0">
              <a:ea typeface="Calibri"/>
              <a:cs typeface="Arial"/>
            </a:endParaRPr>
          </a:p>
          <a:p>
            <a:pPr marL="114300" indent="0" algn="just">
              <a:lnSpc>
                <a:spcPct val="115000"/>
              </a:lnSpc>
              <a:spcBef>
                <a:spcPts val="0"/>
              </a:spcBef>
              <a:spcAft>
                <a:spcPts val="1000"/>
              </a:spcAft>
              <a:buNone/>
            </a:pPr>
            <a:r>
              <a:rPr lang="ar-IQ" sz="2400" dirty="0">
                <a:ea typeface="Calibri"/>
                <a:cs typeface="Simplified Arabic"/>
              </a:rPr>
              <a:t>حركة الايونات بهذه الطريقة لا تحتاج الى طاقة ويكون العامل الرئيسي في هذه الحركة هو فرق الشحنة. </a:t>
            </a:r>
            <a:endParaRPr lang="en-US" sz="1800" dirty="0">
              <a:ea typeface="Calibri"/>
              <a:cs typeface="Arial"/>
            </a:endParaRPr>
          </a:p>
          <a:p>
            <a:pPr marL="514350" lvl="0" indent="-514350" algn="just">
              <a:lnSpc>
                <a:spcPct val="115000"/>
              </a:lnSpc>
              <a:spcBef>
                <a:spcPts val="0"/>
              </a:spcBef>
              <a:spcAft>
                <a:spcPts val="1000"/>
              </a:spcAft>
              <a:buFont typeface="+mj-lt"/>
              <a:buAutoNum type="arabicPeriod" startAt="2"/>
            </a:pPr>
            <a:r>
              <a:rPr lang="ar-IQ" sz="2400" dirty="0">
                <a:ea typeface="Calibri"/>
                <a:cs typeface="Simplified Arabic"/>
              </a:rPr>
              <a:t>طرق 2 و 3 </a:t>
            </a:r>
            <a:endParaRPr lang="en-US" sz="1800" dirty="0">
              <a:ea typeface="Calibri"/>
              <a:cs typeface="Arial"/>
            </a:endParaRPr>
          </a:p>
          <a:p>
            <a:pPr marL="114300" indent="0" algn="just">
              <a:lnSpc>
                <a:spcPct val="115000"/>
              </a:lnSpc>
              <a:spcBef>
                <a:spcPts val="0"/>
              </a:spcBef>
              <a:spcAft>
                <a:spcPts val="1000"/>
              </a:spcAft>
              <a:buNone/>
            </a:pPr>
            <a:r>
              <a:rPr lang="ar-IQ" sz="2400" dirty="0">
                <a:ea typeface="Calibri"/>
                <a:cs typeface="Simplified Arabic"/>
              </a:rPr>
              <a:t>هناك لا يستطيع الايون ان يعبر الغشاء البلازمي وهناك ميكانيكيات لعبور الغشاء البلازمي وغالباً ما يكون هذا النوع من الحركة خاص </a:t>
            </a:r>
            <a:r>
              <a:rPr lang="ar-IQ" sz="2400" dirty="0" err="1">
                <a:ea typeface="Calibri"/>
                <a:cs typeface="Simplified Arabic"/>
              </a:rPr>
              <a:t>بالايونات</a:t>
            </a:r>
            <a:r>
              <a:rPr lang="ar-IQ" sz="2400" dirty="0">
                <a:ea typeface="Calibri"/>
                <a:cs typeface="Simplified Arabic"/>
              </a:rPr>
              <a:t> السالبة وهنا يحتاج الى طاقة لعبور الغشاء البلازمي. </a:t>
            </a:r>
            <a:endParaRPr lang="en-US" sz="1800" dirty="0">
              <a:ea typeface="Calibri"/>
              <a:cs typeface="Arial"/>
            </a:endParaRPr>
          </a:p>
        </p:txBody>
      </p:sp>
    </p:spTree>
    <p:extLst>
      <p:ext uri="{BB962C8B-B14F-4D97-AF65-F5344CB8AC3E}">
        <p14:creationId xmlns:p14="http://schemas.microsoft.com/office/powerpoint/2010/main" val="184539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lstStyle/>
          <a:p>
            <a:pPr marL="0" indent="0" algn="just">
              <a:lnSpc>
                <a:spcPct val="115000"/>
              </a:lnSpc>
              <a:spcBef>
                <a:spcPts val="0"/>
              </a:spcBef>
              <a:spcAft>
                <a:spcPts val="1000"/>
              </a:spcAft>
              <a:buNone/>
            </a:pPr>
            <a:r>
              <a:rPr lang="ar-IQ" dirty="0"/>
              <a:t> </a:t>
            </a:r>
            <a:r>
              <a:rPr lang="ar-IQ" sz="2800" b="1" dirty="0">
                <a:ea typeface="Calibri"/>
                <a:cs typeface="Simplified Arabic"/>
              </a:rPr>
              <a:t>الفرق بين الامتصاص غير الفعال </a:t>
            </a:r>
            <a:r>
              <a:rPr lang="en-US" sz="2800" b="1" dirty="0">
                <a:latin typeface="Simplified Arabic"/>
                <a:ea typeface="Calibri"/>
                <a:cs typeface="Arial"/>
              </a:rPr>
              <a:t>Passive</a:t>
            </a:r>
            <a:r>
              <a:rPr lang="ar-IQ" sz="2800" b="1" dirty="0">
                <a:ea typeface="Calibri"/>
                <a:cs typeface="Simplified Arabic"/>
              </a:rPr>
              <a:t> والامتصاص الفعال </a:t>
            </a:r>
            <a:r>
              <a:rPr lang="en-US" sz="2800" b="1" dirty="0">
                <a:latin typeface="Simplified Arabic"/>
                <a:ea typeface="Calibri"/>
                <a:cs typeface="Arial"/>
              </a:rPr>
              <a:t>Active</a:t>
            </a:r>
            <a:r>
              <a:rPr lang="ar-IQ" sz="2800" b="1" dirty="0">
                <a:ea typeface="Calibri"/>
                <a:cs typeface="Simplified Arabic"/>
              </a:rPr>
              <a:t>.  </a:t>
            </a:r>
          </a:p>
          <a:p>
            <a:pPr marL="0" indent="0" algn="just">
              <a:lnSpc>
                <a:spcPct val="115000"/>
              </a:lnSpc>
              <a:spcBef>
                <a:spcPts val="0"/>
              </a:spcBef>
              <a:spcAft>
                <a:spcPts val="1000"/>
              </a:spcAft>
              <a:buNone/>
            </a:pPr>
            <a:endParaRPr lang="en-US" sz="2000" b="1"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24744"/>
            <a:ext cx="8795477" cy="4176464"/>
          </a:xfrm>
          <a:prstGeom prst="rect">
            <a:avLst/>
          </a:prstGeom>
        </p:spPr>
      </p:pic>
    </p:spTree>
    <p:extLst>
      <p:ext uri="{BB962C8B-B14F-4D97-AF65-F5344CB8AC3E}">
        <p14:creationId xmlns:p14="http://schemas.microsoft.com/office/powerpoint/2010/main" val="101474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a:solidFill>
            <a:schemeClr val="accent4">
              <a:lumMod val="20000"/>
              <a:lumOff val="80000"/>
            </a:schemeClr>
          </a:solidFill>
        </p:spPr>
        <p:txBody>
          <a:bodyPr>
            <a:normAutofit/>
          </a:bodyPr>
          <a:lstStyle/>
          <a:p>
            <a:pPr marL="0" indent="0" algn="just">
              <a:lnSpc>
                <a:spcPct val="115000"/>
              </a:lnSpc>
              <a:spcBef>
                <a:spcPts val="0"/>
              </a:spcBef>
              <a:spcAft>
                <a:spcPts val="1000"/>
              </a:spcAft>
              <a:buNone/>
            </a:pPr>
            <a:r>
              <a:rPr lang="ar-IQ" sz="2800" dirty="0"/>
              <a:t> </a:t>
            </a:r>
            <a:r>
              <a:rPr lang="ar-IQ" sz="2800" b="1" dirty="0">
                <a:ea typeface="Calibri"/>
                <a:cs typeface="Simplified Arabic"/>
              </a:rPr>
              <a:t>العلاقة بين معدل امتصاص المغذيات وتركيز الايون في المحلول: </a:t>
            </a:r>
            <a:endParaRPr lang="en-US" sz="20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ان حركة الايون عبر الغشاء البلازمي بطريقة النقل الفعال </a:t>
            </a:r>
            <a:r>
              <a:rPr lang="en-US" sz="2400" dirty="0">
                <a:latin typeface="Simplified Arabic"/>
                <a:ea typeface="Calibri"/>
                <a:cs typeface="Arial"/>
              </a:rPr>
              <a:t>active</a:t>
            </a:r>
            <a:r>
              <a:rPr lang="ar-IQ" sz="2400" dirty="0">
                <a:ea typeface="Calibri"/>
                <a:cs typeface="Simplified Arabic"/>
              </a:rPr>
              <a:t> يعتمد بصورة كبيرة على تركيز العنصر في محلول التربة، والعلاقة التالية توضح هذا الامتصاص:  </a:t>
            </a:r>
          </a:p>
          <a:p>
            <a:pPr marL="0" indent="0" algn="just">
              <a:lnSpc>
                <a:spcPct val="115000"/>
              </a:lnSpc>
              <a:spcBef>
                <a:spcPts val="0"/>
              </a:spcBef>
              <a:spcAft>
                <a:spcPts val="1000"/>
              </a:spcAft>
              <a:buNone/>
            </a:pPr>
            <a:endParaRPr lang="en-US" sz="1800"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988840"/>
            <a:ext cx="8352929" cy="4465504"/>
          </a:xfrm>
          <a:prstGeom prst="rect">
            <a:avLst/>
          </a:prstGeom>
        </p:spPr>
      </p:pic>
    </p:spTree>
    <p:extLst>
      <p:ext uri="{BB962C8B-B14F-4D97-AF65-F5344CB8AC3E}">
        <p14:creationId xmlns:p14="http://schemas.microsoft.com/office/powerpoint/2010/main" val="220895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79512" y="116632"/>
                <a:ext cx="8856984" cy="6552728"/>
              </a:xfrm>
              <a:solidFill>
                <a:schemeClr val="accent4">
                  <a:lumMod val="20000"/>
                  <a:lumOff val="80000"/>
                </a:schemeClr>
              </a:solidFill>
            </p:spPr>
            <p:txBody>
              <a:bodyPr>
                <a:normAutofit/>
              </a:bodyPr>
              <a:lstStyle/>
              <a:p>
                <a:pPr marL="0" indent="0" algn="just">
                  <a:buNone/>
                </a:pPr>
                <a:r>
                  <a:rPr lang="ar-IQ" sz="2400" dirty="0"/>
                  <a:t> المعادلة اعلاه طورت من قبل </a:t>
                </a:r>
                <a:r>
                  <a:rPr lang="en-US" sz="2400" dirty="0"/>
                  <a:t>Barber 1979</a:t>
                </a:r>
                <a:r>
                  <a:rPr lang="ar-IQ" sz="2400" dirty="0"/>
                  <a:t> واصبحت: </a:t>
                </a:r>
                <a:endParaRPr lang="en-US" sz="2400" dirty="0"/>
              </a:p>
              <a:p>
                <a:pPr marL="0" indent="0" algn="just">
                  <a:buNone/>
                </a:pPr>
                <a:r>
                  <a:rPr lang="en-US" sz="2400" dirty="0" err="1"/>
                  <a:t>Vn</a:t>
                </a:r>
                <a:r>
                  <a:rPr lang="en-US" sz="2400" dirty="0"/>
                  <a:t> = </a:t>
                </a:r>
                <a14:m>
                  <m:oMath xmlns:m="http://schemas.openxmlformats.org/officeDocument/2006/math">
                    <m:f>
                      <m:fPr>
                        <m:ctrlPr>
                          <a:rPr lang="en-US" sz="2400" i="1">
                            <a:latin typeface="Cambria Math"/>
                          </a:rPr>
                        </m:ctrlPr>
                      </m:fPr>
                      <m:num>
                        <m:r>
                          <m:rPr>
                            <m:sty m:val="p"/>
                          </m:rPr>
                          <a:rPr lang="en-US" sz="2400">
                            <a:latin typeface="Cambria Math" panose="02040503050406030204" pitchFamily="18" charset="0"/>
                          </a:rPr>
                          <m:t>V</m:t>
                        </m:r>
                        <m:func>
                          <m:funcPr>
                            <m:ctrlPr>
                              <a:rPr lang="en-US" sz="2400" i="1">
                                <a:latin typeface="Cambria Math"/>
                              </a:rPr>
                            </m:ctrlPr>
                          </m:funcPr>
                          <m:fName>
                            <m:r>
                              <m:rPr>
                                <m:sty m:val="p"/>
                              </m:rPr>
                              <a:rPr lang="en-US" sz="2400">
                                <a:latin typeface="Cambria Math" panose="02040503050406030204" pitchFamily="18" charset="0"/>
                              </a:rPr>
                              <m:t>max</m:t>
                            </m:r>
                          </m:fName>
                          <m:e>
                            <m:r>
                              <a:rPr lang="en-US" sz="2400">
                                <a:latin typeface="Cambria Math" panose="02040503050406030204" pitchFamily="18" charset="0"/>
                              </a:rPr>
                              <m:t>(</m:t>
                            </m:r>
                            <m:r>
                              <m:rPr>
                                <m:sty m:val="p"/>
                              </m:rPr>
                              <a:rPr lang="en-US" sz="2400">
                                <a:latin typeface="Cambria Math" panose="02040503050406030204" pitchFamily="18" charset="0"/>
                              </a:rPr>
                              <m:t>Ci</m:t>
                            </m:r>
                            <m:r>
                              <a:rPr lang="en-US" sz="2400" i="1">
                                <a:latin typeface="Cambria Math" panose="02040503050406030204" pitchFamily="18" charset="0"/>
                              </a:rPr>
                              <m:t>−</m:t>
                            </m:r>
                            <m:r>
                              <m:rPr>
                                <m:sty m:val="p"/>
                              </m:rPr>
                              <a:rPr lang="en-US" sz="2400">
                                <a:latin typeface="Cambria Math" panose="02040503050406030204" pitchFamily="18" charset="0"/>
                              </a:rPr>
                              <m:t>Cmin</m:t>
                            </m:r>
                            <m:r>
                              <a:rPr lang="en-US" sz="2400">
                                <a:latin typeface="Cambria Math" panose="02040503050406030204" pitchFamily="18" charset="0"/>
                              </a:rPr>
                              <m:t>)</m:t>
                            </m:r>
                          </m:e>
                        </m:func>
                      </m:num>
                      <m:den>
                        <m:r>
                          <m:rPr>
                            <m:sty m:val="p"/>
                          </m:rPr>
                          <a:rPr lang="en-US" sz="2400">
                            <a:latin typeface="Cambria Math" panose="02040503050406030204" pitchFamily="18" charset="0"/>
                          </a:rPr>
                          <m:t>Km</m:t>
                        </m:r>
                        <m:r>
                          <a:rPr lang="en-US" sz="2400">
                            <a:latin typeface="Cambria Math" panose="02040503050406030204" pitchFamily="18" charset="0"/>
                          </a:rPr>
                          <m:t>+(</m:t>
                        </m:r>
                        <m:r>
                          <m:rPr>
                            <m:sty m:val="p"/>
                          </m:rPr>
                          <a:rPr lang="en-US" sz="2400">
                            <a:latin typeface="Cambria Math" panose="02040503050406030204" pitchFamily="18" charset="0"/>
                          </a:rPr>
                          <m:t>Ci</m:t>
                        </m:r>
                        <m:r>
                          <a:rPr lang="en-US" sz="2400" i="1">
                            <a:latin typeface="Cambria Math" panose="02040503050406030204" pitchFamily="18" charset="0"/>
                          </a:rPr>
                          <m:t>−</m:t>
                        </m:r>
                        <m:r>
                          <m:rPr>
                            <m:sty m:val="p"/>
                          </m:rPr>
                          <a:rPr lang="en-US" sz="2400">
                            <a:latin typeface="Cambria Math" panose="02040503050406030204" pitchFamily="18" charset="0"/>
                          </a:rPr>
                          <m:t>Cmin</m:t>
                        </m:r>
                        <m:r>
                          <a:rPr lang="en-US" sz="2400">
                            <a:latin typeface="Cambria Math" panose="02040503050406030204" pitchFamily="18" charset="0"/>
                          </a:rPr>
                          <m:t>)</m:t>
                        </m:r>
                      </m:den>
                    </m:f>
                    <m:r>
                      <a:rPr lang="en-US" sz="2400">
                        <a:latin typeface="Cambria Math" panose="02040503050406030204" pitchFamily="18" charset="0"/>
                      </a:rPr>
                      <m:t> </m:t>
                    </m:r>
                  </m:oMath>
                </a14:m>
                <a:r>
                  <a:rPr lang="en-US" sz="2400" dirty="0"/>
                  <a:t> </a:t>
                </a:r>
              </a:p>
              <a:p>
                <a:pPr marL="0" indent="0" algn="just">
                  <a:buNone/>
                </a:pPr>
                <a:r>
                  <a:rPr lang="ar-IQ" sz="2400" dirty="0"/>
                  <a:t>حيث ان: </a:t>
                </a:r>
                <a:endParaRPr lang="en-US" sz="2400" dirty="0"/>
              </a:p>
              <a:p>
                <a:pPr marL="0" indent="0" algn="just">
                  <a:buNone/>
                </a:pPr>
                <a:r>
                  <a:rPr lang="en-US" sz="2400" dirty="0"/>
                  <a:t>V</a:t>
                </a:r>
                <a:r>
                  <a:rPr lang="ar-IQ" sz="2400" dirty="0"/>
                  <a:t>: معدل الامتصاص (سرعة الامتصاص). </a:t>
                </a:r>
                <a:endParaRPr lang="en-US" sz="2400" dirty="0"/>
              </a:p>
              <a:p>
                <a:pPr marL="0" indent="0" algn="just">
                  <a:buNone/>
                </a:pPr>
                <a:r>
                  <a:rPr lang="en-US" sz="2400" dirty="0"/>
                  <a:t>Vmax</a:t>
                </a:r>
                <a:r>
                  <a:rPr lang="ar-IQ" sz="2400" dirty="0"/>
                  <a:t>: اقصى سرعة للامتصاص </a:t>
                </a:r>
                <a:endParaRPr lang="en-US" sz="2400" dirty="0"/>
              </a:p>
              <a:p>
                <a:pPr marL="0" indent="0" algn="just">
                  <a:buNone/>
                </a:pPr>
                <a:r>
                  <a:rPr lang="en-US" sz="2400" dirty="0"/>
                  <a:t>Km</a:t>
                </a:r>
                <a:r>
                  <a:rPr lang="ar-IQ" sz="2400" dirty="0"/>
                  <a:t>: تركيز العنصر عند نصف اقصى سرعة امتصاص ويسمى ثابت </a:t>
                </a:r>
                <a:r>
                  <a:rPr lang="en-US" sz="2400" dirty="0" err="1"/>
                  <a:t>Michaelis-Menten</a:t>
                </a:r>
                <a:r>
                  <a:rPr lang="ar-IQ" sz="2400" dirty="0"/>
                  <a:t>. </a:t>
                </a:r>
                <a:endParaRPr lang="en-US" sz="2400" dirty="0"/>
              </a:p>
              <a:p>
                <a:pPr marL="0" indent="0" algn="just">
                  <a:buNone/>
                </a:pPr>
                <a:r>
                  <a:rPr lang="en-US" sz="2400" dirty="0" err="1"/>
                  <a:t>Ci</a:t>
                </a:r>
                <a:r>
                  <a:rPr lang="ar-IQ" sz="2400" dirty="0"/>
                  <a:t>: تركيز العنصر في محلول التربة الملامس لسطح الجذر. </a:t>
                </a:r>
                <a:endParaRPr lang="en-US" sz="2400" dirty="0"/>
              </a:p>
              <a:p>
                <a:pPr marL="0" indent="0" algn="just">
                  <a:buNone/>
                </a:pPr>
                <a:r>
                  <a:rPr lang="en-US" sz="2400" dirty="0" err="1"/>
                  <a:t>Cmin</a:t>
                </a:r>
                <a:r>
                  <a:rPr lang="ar-IQ" sz="2400" dirty="0"/>
                  <a:t>: ادنى تركيز يكون عنده الامتصاص يساوي صفر. </a:t>
                </a:r>
                <a:endParaRPr lang="en-US" sz="2400" dirty="0"/>
              </a:p>
              <a:p>
                <a:pPr marL="0" indent="0" algn="just">
                  <a:buNone/>
                </a:pPr>
                <a:r>
                  <a:rPr lang="en-US" sz="2400" dirty="0" err="1"/>
                  <a:t>Vn</a:t>
                </a:r>
                <a:r>
                  <a:rPr lang="ar-IQ" sz="2400" dirty="0"/>
                  <a:t>: معدل الامتصاص (سرعة الامتصاص) = </a:t>
                </a:r>
                <a:r>
                  <a:rPr lang="en-US" sz="2400" dirty="0"/>
                  <a:t>V</a:t>
                </a:r>
                <a:r>
                  <a:rPr lang="ar-IQ" sz="2400" dirty="0"/>
                  <a:t>.  </a:t>
                </a:r>
              </a:p>
              <a:p>
                <a:pPr marL="0" indent="0" algn="just">
                  <a:buNone/>
                </a:pPr>
                <a:endParaRPr lang="ar-IQ" sz="2400" dirty="0"/>
              </a:p>
              <a:p>
                <a:pPr marL="0" indent="0" algn="just">
                  <a:lnSpc>
                    <a:spcPct val="115000"/>
                  </a:lnSpc>
                  <a:spcBef>
                    <a:spcPts val="0"/>
                  </a:spcBef>
                  <a:spcAft>
                    <a:spcPts val="1000"/>
                  </a:spcAft>
                  <a:buNone/>
                </a:pPr>
                <a:r>
                  <a:rPr lang="ar-IQ" sz="2400" dirty="0">
                    <a:ea typeface="Calibri"/>
                    <a:cs typeface="Simplified Arabic"/>
                  </a:rPr>
                  <a:t>هناك عدة نظريات مختلفة حول الامتصاص غير الفعال </a:t>
                </a:r>
                <a:r>
                  <a:rPr lang="en-US" sz="2400" dirty="0">
                    <a:latin typeface="Simplified Arabic"/>
                    <a:ea typeface="Calibri"/>
                    <a:cs typeface="Arial"/>
                  </a:rPr>
                  <a:t>passive</a:t>
                </a:r>
                <a:r>
                  <a:rPr lang="ar-IQ" sz="2400" dirty="0">
                    <a:ea typeface="Calibri"/>
                    <a:cs typeface="Simplified Arabic"/>
                  </a:rPr>
                  <a:t> في النبات منها نظرية الانتشار والتبادل بالتماس والانسياب الكتلي (المذكورة سابقاً) بالإضافة الى الامتصاص التبادلي وفرضية الجهد الكهربائي. </a:t>
                </a:r>
                <a:endParaRPr lang="en-US" sz="1800" dirty="0">
                  <a:ea typeface="Calibri"/>
                  <a:cs typeface="Arial"/>
                </a:endParaRP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79512" y="116632"/>
                <a:ext cx="8856984" cy="6552728"/>
              </a:xfrm>
              <a:blipFill rotWithShape="1">
                <a:blip r:embed="rId2"/>
                <a:stretch>
                  <a:fillRect l="-2202" t="-837" r="-1170"/>
                </a:stretch>
              </a:blipFill>
            </p:spPr>
            <p:txBody>
              <a:bodyPr/>
              <a:lstStyle/>
              <a:p>
                <a:r>
                  <a:rPr lang="en-US">
                    <a:noFill/>
                  </a:rPr>
                  <a:t> </a:t>
                </a:r>
              </a:p>
            </p:txBody>
          </p:sp>
        </mc:Fallback>
      </mc:AlternateContent>
    </p:spTree>
    <p:extLst>
      <p:ext uri="{BB962C8B-B14F-4D97-AF65-F5344CB8AC3E}">
        <p14:creationId xmlns:p14="http://schemas.microsoft.com/office/powerpoint/2010/main" val="128991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fontScale="77500" lnSpcReduction="20000"/>
          </a:bodyPr>
          <a:lstStyle/>
          <a:p>
            <a:pPr marL="0" indent="0" algn="just">
              <a:lnSpc>
                <a:spcPct val="115000"/>
              </a:lnSpc>
              <a:spcBef>
                <a:spcPts val="0"/>
              </a:spcBef>
              <a:spcAft>
                <a:spcPts val="1000"/>
              </a:spcAft>
              <a:buNone/>
            </a:pPr>
            <a:r>
              <a:rPr lang="ar-IQ" dirty="0"/>
              <a:t> </a:t>
            </a:r>
            <a:r>
              <a:rPr lang="ar-IQ" dirty="0">
                <a:ea typeface="Calibri"/>
                <a:cs typeface="Simplified Arabic"/>
              </a:rPr>
              <a:t>اما بالنسبة للامتصاص الفعال </a:t>
            </a:r>
            <a:r>
              <a:rPr lang="en-US" dirty="0">
                <a:latin typeface="Simplified Arabic"/>
                <a:ea typeface="Calibri"/>
                <a:cs typeface="Arial"/>
              </a:rPr>
              <a:t>active</a:t>
            </a:r>
            <a:r>
              <a:rPr lang="ar-IQ" dirty="0">
                <a:ea typeface="Calibri"/>
                <a:cs typeface="Simplified Arabic"/>
              </a:rPr>
              <a:t> فهناك اثباتات حول وجود هذا الانتقال بالنبات وهي: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ان النبات يمتص الايونات السالبة والتي هي مشابهة لشحنة الجدار الخلوي وغشاء البلازما والمفروض انه يحصل تنافر ولا تدخل الايونات مما يدل على ان هناك امتصاص عكس مفاهيم التدرج </a:t>
            </a:r>
            <a:r>
              <a:rPr lang="ar-IQ" dirty="0" err="1">
                <a:ea typeface="Calibri"/>
                <a:cs typeface="Simplified Arabic"/>
              </a:rPr>
              <a:t>الكهروكيميائي</a:t>
            </a:r>
            <a:r>
              <a:rPr lang="ar-IQ" dirty="0">
                <a:ea typeface="Calibri"/>
                <a:cs typeface="Simplified Arabic"/>
              </a:rPr>
              <a:t>.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نسبة </a:t>
            </a:r>
            <a:r>
              <a:rPr lang="ar-IQ" dirty="0" smtClean="0">
                <a:ea typeface="Calibri"/>
                <a:cs typeface="Simplified Arabic"/>
              </a:rPr>
              <a:t>التجمع </a:t>
            </a:r>
            <a:r>
              <a:rPr lang="en-US" dirty="0" smtClean="0">
                <a:latin typeface="Simplified Arabic"/>
                <a:ea typeface="Calibri"/>
                <a:cs typeface="Arial"/>
              </a:rPr>
              <a:t>Accumulation ratio</a:t>
            </a:r>
            <a:r>
              <a:rPr lang="ar-IQ" dirty="0" smtClean="0">
                <a:ea typeface="Calibri"/>
                <a:cs typeface="Simplified Arabic"/>
              </a:rPr>
              <a:t>: </a:t>
            </a:r>
            <a:r>
              <a:rPr lang="ar-IQ" dirty="0">
                <a:ea typeface="Calibri"/>
                <a:cs typeface="Simplified Arabic"/>
              </a:rPr>
              <a:t>وهي احدى الصفات التي تثبت ان هناك امتصاص نشط وهي عبارة عن تجمع الاملاح داخل الخلية بتركيز اعلى بكثير مما موجود خارج الخلية، ورياضياً يجب تساوي تركيز الايونات داخل الخلية وتركيز الايونات خارجها.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تأثير درجة الحرارة: الفعاليات الحيوية بالنبات تتأثر بدرجات الحرارة، فلوحظ ان العمليات الحيوية تزيد بمقدار مرتين او اكثر عند ارتفاع درجة الحرارة عشر درجات، بينما العمليات الفيزيائية البحتة يكون تأثيرها بدرجة الحرارة قليل فهي ترتفع بمقدار 1.2 – 1.1 لكل عشر درجات زيادة. </a:t>
            </a:r>
            <a:endParaRPr lang="en-US" sz="2400" dirty="0">
              <a:ea typeface="Calibri"/>
              <a:cs typeface="Arial"/>
            </a:endParaRPr>
          </a:p>
          <a:p>
            <a:pPr lvl="0" algn="just">
              <a:lnSpc>
                <a:spcPct val="115000"/>
              </a:lnSpc>
              <a:spcBef>
                <a:spcPts val="0"/>
              </a:spcBef>
              <a:spcAft>
                <a:spcPts val="1000"/>
              </a:spcAft>
              <a:buFont typeface="+mj-lt"/>
              <a:buAutoNum type="arabicPeriod"/>
            </a:pPr>
            <a:r>
              <a:rPr lang="ar-IQ" dirty="0">
                <a:ea typeface="Calibri"/>
                <a:cs typeface="Simplified Arabic"/>
              </a:rPr>
              <a:t>تأثير الاوكسجين: دراسات كثيرة اثبتت ان الامتصاص يقل في الظروف اللاهوائية او بنقص الاوكسجين </a:t>
            </a:r>
            <a:r>
              <a:rPr lang="en-US" dirty="0">
                <a:latin typeface="Simplified Arabic"/>
                <a:ea typeface="Calibri"/>
                <a:cs typeface="Arial"/>
              </a:rPr>
              <a:t>O</a:t>
            </a:r>
            <a:r>
              <a:rPr lang="en-US" baseline="-25000" dirty="0">
                <a:latin typeface="Simplified Arabic"/>
                <a:ea typeface="Calibri"/>
                <a:cs typeface="Arial"/>
              </a:rPr>
              <a:t>2</a:t>
            </a:r>
            <a:r>
              <a:rPr lang="ar-IQ" dirty="0">
                <a:ea typeface="Calibri"/>
                <a:cs typeface="Simplified Arabic"/>
              </a:rPr>
              <a:t>. (وذلك لانخفاض عملية التنفس التي هي مصدر تجهيز الطاقة للنبات وبانخفاض الطاقة يقل الامتصاص). </a:t>
            </a:r>
            <a:endParaRPr lang="en-US" sz="2400" dirty="0">
              <a:ea typeface="Calibri"/>
              <a:cs typeface="Arial"/>
            </a:endParaRPr>
          </a:p>
        </p:txBody>
      </p:sp>
    </p:spTree>
    <p:extLst>
      <p:ext uri="{BB962C8B-B14F-4D97-AF65-F5344CB8AC3E}">
        <p14:creationId xmlns:p14="http://schemas.microsoft.com/office/powerpoint/2010/main" val="1580868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4">
              <a:lumMod val="20000"/>
              <a:lumOff val="80000"/>
            </a:schemeClr>
          </a:solidFill>
        </p:spPr>
        <p:txBody>
          <a:bodyPr>
            <a:normAutofit/>
          </a:bodyPr>
          <a:lstStyle/>
          <a:p>
            <a:pPr marL="514350" lvl="0" indent="-514350" algn="just">
              <a:lnSpc>
                <a:spcPct val="115000"/>
              </a:lnSpc>
              <a:spcBef>
                <a:spcPts val="0"/>
              </a:spcBef>
              <a:spcAft>
                <a:spcPts val="1000"/>
              </a:spcAft>
              <a:buFont typeface="+mj-lt"/>
              <a:buAutoNum type="arabicPeriod" startAt="5"/>
            </a:pPr>
            <a:r>
              <a:rPr lang="ar-IQ" sz="2800" dirty="0"/>
              <a:t> </a:t>
            </a:r>
            <a:r>
              <a:rPr lang="ar-IQ" sz="2800" dirty="0">
                <a:ea typeface="Calibri"/>
                <a:cs typeface="Simplified Arabic"/>
              </a:rPr>
              <a:t>تأثير الكربوهيدرات: الطاقة التي يحتاجها النبات للامتصاص الفعال </a:t>
            </a:r>
            <a:r>
              <a:rPr lang="en-US" sz="2800" dirty="0">
                <a:latin typeface="Simplified Arabic"/>
                <a:ea typeface="Calibri"/>
                <a:cs typeface="Arial"/>
              </a:rPr>
              <a:t>active</a:t>
            </a:r>
            <a:r>
              <a:rPr lang="ar-IQ" sz="2800" dirty="0">
                <a:ea typeface="Calibri"/>
                <a:cs typeface="Simplified Arabic"/>
              </a:rPr>
              <a:t> يحصل عليها من اكسدة الكربوهيدرات </a:t>
            </a:r>
            <a:r>
              <a:rPr lang="en-US" sz="2800" dirty="0">
                <a:latin typeface="Simplified Arabic"/>
                <a:ea typeface="Calibri"/>
                <a:cs typeface="Arial"/>
              </a:rPr>
              <a:t>(CHO)</a:t>
            </a:r>
            <a:r>
              <a:rPr lang="ar-IQ" sz="2800" dirty="0">
                <a:ea typeface="Calibri"/>
                <a:cs typeface="Simplified Arabic"/>
              </a:rPr>
              <a:t> فأن تحللها يعطي طاقة يستعملها النبات للامتصاص الفعال، فلاحظوا من تنمية نبات الشعير في وسط خالي من السكر ان امتصاص البوتاسيوم ضعيف مقارنة بالوسط المجهز بالسكر (الكربوهيدرات). </a:t>
            </a:r>
            <a:endParaRPr lang="en-US" sz="2000" dirty="0">
              <a:ea typeface="Calibri"/>
              <a:cs typeface="Arial"/>
            </a:endParaRPr>
          </a:p>
          <a:p>
            <a:pPr lvl="0" algn="just">
              <a:lnSpc>
                <a:spcPct val="115000"/>
              </a:lnSpc>
              <a:spcBef>
                <a:spcPts val="0"/>
              </a:spcBef>
              <a:spcAft>
                <a:spcPts val="1000"/>
              </a:spcAft>
              <a:buFont typeface="+mj-lt"/>
              <a:buAutoNum type="arabicPeriod" startAt="5"/>
            </a:pPr>
            <a:r>
              <a:rPr lang="ar-IQ" sz="2800" dirty="0">
                <a:ea typeface="Calibri"/>
                <a:cs typeface="Simplified Arabic"/>
              </a:rPr>
              <a:t>التنفس: زيادة التنفس يؤدي الى زيادة الطاقة وزيادة الامتصاص. </a:t>
            </a:r>
            <a:endParaRPr lang="en-US" sz="2000" dirty="0">
              <a:ea typeface="Calibri"/>
              <a:cs typeface="Arial"/>
            </a:endParaRPr>
          </a:p>
          <a:p>
            <a:pPr lvl="0" algn="just">
              <a:lnSpc>
                <a:spcPct val="115000"/>
              </a:lnSpc>
              <a:spcBef>
                <a:spcPts val="0"/>
              </a:spcBef>
              <a:spcAft>
                <a:spcPts val="1000"/>
              </a:spcAft>
              <a:buFont typeface="+mj-lt"/>
              <a:buAutoNum type="arabicPeriod" startAt="5"/>
            </a:pPr>
            <a:r>
              <a:rPr lang="ar-IQ" sz="2800" dirty="0">
                <a:ea typeface="Calibri"/>
                <a:cs typeface="Simplified Arabic"/>
              </a:rPr>
              <a:t>الضوء: يزداد الامتصاص بزيادة شدة الضوء مما يدل على ارتباط الامتصاص بالطاقة الناتجة من التركيب الضوئي الذي يحفز بالضوء. </a:t>
            </a:r>
            <a:endParaRPr lang="en-US" sz="2000" dirty="0">
              <a:ea typeface="Calibri"/>
              <a:cs typeface="Arial"/>
            </a:endParaRPr>
          </a:p>
        </p:txBody>
      </p:sp>
    </p:spTree>
    <p:extLst>
      <p:ext uri="{BB962C8B-B14F-4D97-AF65-F5344CB8AC3E}">
        <p14:creationId xmlns:p14="http://schemas.microsoft.com/office/powerpoint/2010/main" val="133215344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1185</Words>
  <Application>Microsoft Office PowerPoint</Application>
  <PresentationFormat>عرض على الشاشة (3:4)‏</PresentationFormat>
  <Paragraphs>60</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RAHAF</dc:creator>
  <cp:lastModifiedBy>DR.Ahmed Saker 2o1O</cp:lastModifiedBy>
  <cp:revision>16</cp:revision>
  <dcterms:created xsi:type="dcterms:W3CDTF">2022-04-07T20:38:13Z</dcterms:created>
  <dcterms:modified xsi:type="dcterms:W3CDTF">2022-04-11T18:21:11Z</dcterms:modified>
</cp:coreProperties>
</file>